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1755" r:id="rId2"/>
    <p:sldId id="1794" r:id="rId3"/>
    <p:sldId id="1756" r:id="rId4"/>
    <p:sldId id="1791" r:id="rId5"/>
    <p:sldId id="1792" r:id="rId6"/>
    <p:sldId id="1801" r:id="rId7"/>
    <p:sldId id="1799" r:id="rId8"/>
    <p:sldId id="1283" r:id="rId9"/>
    <p:sldId id="1284" r:id="rId10"/>
    <p:sldId id="1285" r:id="rId11"/>
    <p:sldId id="1286" r:id="rId12"/>
    <p:sldId id="1315" r:id="rId13"/>
    <p:sldId id="1297" r:id="rId14"/>
    <p:sldId id="1298" r:id="rId15"/>
    <p:sldId id="1798" r:id="rId16"/>
    <p:sldId id="1786" r:id="rId17"/>
    <p:sldId id="1758" r:id="rId18"/>
    <p:sldId id="1793" r:id="rId19"/>
    <p:sldId id="1759" r:id="rId20"/>
    <p:sldId id="1309" r:id="rId21"/>
    <p:sldId id="1760" r:id="rId22"/>
    <p:sldId id="1727" r:id="rId23"/>
    <p:sldId id="1761" r:id="rId24"/>
    <p:sldId id="1763" r:id="rId25"/>
    <p:sldId id="1764" r:id="rId26"/>
    <p:sldId id="1795" r:id="rId27"/>
    <p:sldId id="1787" r:id="rId28"/>
    <p:sldId id="1766" r:id="rId29"/>
    <p:sldId id="1767" r:id="rId30"/>
    <p:sldId id="1768" r:id="rId31"/>
    <p:sldId id="1769" r:id="rId32"/>
    <p:sldId id="1770" r:id="rId33"/>
    <p:sldId id="1771" r:id="rId34"/>
    <p:sldId id="1788" r:id="rId35"/>
    <p:sldId id="1775" r:id="rId36"/>
    <p:sldId id="1776" r:id="rId37"/>
    <p:sldId id="1774" r:id="rId38"/>
    <p:sldId id="1777" r:id="rId39"/>
    <p:sldId id="1778" r:id="rId40"/>
    <p:sldId id="1779" r:id="rId41"/>
    <p:sldId id="1780" r:id="rId42"/>
    <p:sldId id="1789" r:id="rId43"/>
    <p:sldId id="1781" r:id="rId44"/>
    <p:sldId id="1783" r:id="rId45"/>
    <p:sldId id="1785" r:id="rId46"/>
    <p:sldId id="1796" r:id="rId47"/>
    <p:sldId id="1227" r:id="rId48"/>
    <p:sldId id="1797" r:id="rId49"/>
  </p:sldIdLst>
  <p:sldSz cx="9144000" cy="6858000" type="screen4x3"/>
  <p:notesSz cx="6858000" cy="9766300"/>
  <p:kinsoku lang="ko-KR" invalStChars="、。，．・：；？！゛゜ヽヾゝゞ々ー’”）〕］｝〉》」』】°‰′″℃￠％ぁぃぅぇぉっゃゅょゎァィゥェォッャュョヮヵヶ!%),.:;?]}｡｣､･ｧｨｩｪｫｬｭｮｯｰﾞﾟ" invalEndChars="‘“（〔［｛〈《「『【￥＄$([\{｢￡"/>
  <p:defaultTextStyle>
    <a:defPPr>
      <a:defRPr lang="en-US"/>
    </a:defPPr>
    <a:lvl1pPr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1pPr>
    <a:lvl2pPr marL="4572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2pPr>
    <a:lvl3pPr marL="9144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3pPr>
    <a:lvl4pPr marL="13716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4pPr>
    <a:lvl5pPr marL="1828800" algn="l" rtl="0" eaLnBrk="0" fontAlgn="base" hangingPunct="0">
      <a:spcBef>
        <a:spcPct val="30000"/>
      </a:spcBef>
      <a:spcAft>
        <a:spcPct val="0"/>
      </a:spcAft>
      <a:defRPr sz="2800" b="1" kern="1200">
        <a:solidFill>
          <a:schemeClr val="tx1"/>
        </a:solidFill>
        <a:latin typeface="바탕체" pitchFamily="17" charset="-127"/>
        <a:ea typeface="바탕체" pitchFamily="17" charset="-127"/>
        <a:cs typeface="+mn-cs"/>
      </a:defRPr>
    </a:lvl5pPr>
    <a:lvl6pPr marL="2286000" algn="l" defTabSz="914400" rtl="0" eaLnBrk="1" latinLnBrk="1" hangingPunct="1">
      <a:defRPr sz="2800" b="1" kern="1200">
        <a:solidFill>
          <a:schemeClr val="tx1"/>
        </a:solidFill>
        <a:latin typeface="바탕체" pitchFamily="17" charset="-127"/>
        <a:ea typeface="바탕체" pitchFamily="17" charset="-127"/>
        <a:cs typeface="+mn-cs"/>
      </a:defRPr>
    </a:lvl6pPr>
    <a:lvl7pPr marL="2743200" algn="l" defTabSz="914400" rtl="0" eaLnBrk="1" latinLnBrk="1" hangingPunct="1">
      <a:defRPr sz="2800" b="1" kern="1200">
        <a:solidFill>
          <a:schemeClr val="tx1"/>
        </a:solidFill>
        <a:latin typeface="바탕체" pitchFamily="17" charset="-127"/>
        <a:ea typeface="바탕체" pitchFamily="17" charset="-127"/>
        <a:cs typeface="+mn-cs"/>
      </a:defRPr>
    </a:lvl7pPr>
    <a:lvl8pPr marL="3200400" algn="l" defTabSz="914400" rtl="0" eaLnBrk="1" latinLnBrk="1" hangingPunct="1">
      <a:defRPr sz="2800" b="1" kern="1200">
        <a:solidFill>
          <a:schemeClr val="tx1"/>
        </a:solidFill>
        <a:latin typeface="바탕체" pitchFamily="17" charset="-127"/>
        <a:ea typeface="바탕체" pitchFamily="17" charset="-127"/>
        <a:cs typeface="+mn-cs"/>
      </a:defRPr>
    </a:lvl8pPr>
    <a:lvl9pPr marL="3657600" algn="l" defTabSz="914400" rtl="0" eaLnBrk="1" latinLnBrk="1" hangingPunct="1">
      <a:defRPr sz="2800" b="1" kern="1200">
        <a:solidFill>
          <a:schemeClr val="tx1"/>
        </a:solidFill>
        <a:latin typeface="바탕체" pitchFamily="17" charset="-127"/>
        <a:ea typeface="바탕체" pitchFamily="17"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76">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00FF"/>
    <a:srgbClr val="9966FF"/>
    <a:srgbClr val="F6F7B9"/>
    <a:srgbClr val="B6F7FE"/>
    <a:srgbClr val="FFFFFF"/>
    <a:srgbClr val="FF5050"/>
    <a:srgbClr val="FF9933"/>
    <a:srgbClr val="FAFEF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512" autoAdjust="0"/>
    <p:restoredTop sz="90351"/>
  </p:normalViewPr>
  <p:slideViewPr>
    <p:cSldViewPr>
      <p:cViewPr varScale="1">
        <p:scale>
          <a:sx n="58" d="100"/>
          <a:sy n="58" d="100"/>
        </p:scale>
        <p:origin x="880" y="40"/>
      </p:cViewPr>
      <p:guideLst>
        <p:guide orient="horz" pos="2160"/>
        <p:guide pos="2880"/>
      </p:guideLst>
    </p:cSldViewPr>
  </p:slideViewPr>
  <p:outlineViewPr>
    <p:cViewPr>
      <p:scale>
        <a:sx n="33" d="100"/>
        <a:sy n="33" d="100"/>
      </p:scale>
      <p:origin x="0" y="-6616"/>
    </p:cViewPr>
  </p:outlineViewPr>
  <p:notesTextViewPr>
    <p:cViewPr>
      <p:scale>
        <a:sx n="100" d="100"/>
        <a:sy n="100" d="100"/>
      </p:scale>
      <p:origin x="0" y="0"/>
    </p:cViewPr>
  </p:notesTextViewPr>
  <p:sorterViewPr>
    <p:cViewPr>
      <p:scale>
        <a:sx n="157" d="100"/>
        <a:sy n="157" d="100"/>
      </p:scale>
      <p:origin x="0" y="-29296"/>
    </p:cViewPr>
  </p:sorterViewPr>
  <p:notesViewPr>
    <p:cSldViewPr>
      <p:cViewPr varScale="1">
        <p:scale>
          <a:sx n="35" d="100"/>
          <a:sy n="35" d="100"/>
        </p:scale>
        <p:origin x="-1596" y="-90"/>
      </p:cViewPr>
      <p:guideLst>
        <p:guide orient="horz" pos="3076"/>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0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idx="2"/>
          </p:nvPr>
        </p:nvSpPr>
        <p:spPr bwMode="auto">
          <a:xfrm>
            <a:off x="1155700" y="741363"/>
            <a:ext cx="4559300" cy="3416300"/>
          </a:xfrm>
          <a:prstGeom prst="rect">
            <a:avLst/>
          </a:prstGeom>
          <a:noFill/>
          <a:ln w="12700">
            <a:noFill/>
            <a:miter lim="800000"/>
            <a:headEnd/>
            <a:tailEnd/>
          </a:ln>
        </p:spPr>
      </p:sp>
    </p:spTree>
    <p:extLst>
      <p:ext uri="{BB962C8B-B14F-4D97-AF65-F5344CB8AC3E}">
        <p14:creationId xmlns:p14="http://schemas.microsoft.com/office/powerpoint/2010/main" val="621303415"/>
      </p:ext>
    </p:extLst>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388961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r>
              <a:rPr lang="en-US" altLang="ko-KR" dirty="0"/>
              <a:t>*</a:t>
            </a:r>
            <a:r>
              <a:rPr lang="ko-KR" altLang="en-US" dirty="0"/>
              <a:t>외부효과 </a:t>
            </a:r>
            <a:r>
              <a:rPr lang="en-US" altLang="ko-KR" dirty="0"/>
              <a:t>= </a:t>
            </a:r>
            <a:r>
              <a:rPr lang="ko-KR" altLang="en-US" dirty="0"/>
              <a:t>서비스 사용자의 수요가 다른 사용자의 수요에도 영향을 미치는 효과 </a:t>
            </a:r>
            <a:r>
              <a:rPr lang="en-US" altLang="ko-KR" dirty="0"/>
              <a:t>(Shapiro and Varian 1998)</a:t>
            </a:r>
            <a:endParaRPr lang="ko-KR" altLang="en-US" dirty="0"/>
          </a:p>
        </p:txBody>
      </p:sp>
    </p:spTree>
    <p:extLst>
      <p:ext uri="{BB962C8B-B14F-4D97-AF65-F5344CB8AC3E}">
        <p14:creationId xmlns:p14="http://schemas.microsoft.com/office/powerpoint/2010/main" val="271770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183038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r>
              <a:rPr lang="en-US" altLang="ko-KR" dirty="0"/>
              <a:t>*</a:t>
            </a:r>
            <a:r>
              <a:rPr lang="ko-KR" altLang="en-US" dirty="0"/>
              <a:t>외부효과 </a:t>
            </a:r>
            <a:r>
              <a:rPr lang="en-US" altLang="ko-KR" dirty="0"/>
              <a:t>= </a:t>
            </a:r>
            <a:r>
              <a:rPr lang="ko-KR" altLang="en-US" dirty="0"/>
              <a:t>서비스 사용자의 수요가 다른 사용자의 수요에도 영향을 미치는 효과 </a:t>
            </a:r>
            <a:r>
              <a:rPr lang="en-US" altLang="ko-KR" dirty="0"/>
              <a:t>(Shapiro and Varian 1998)</a:t>
            </a:r>
            <a:endParaRPr lang="ko-KR" altLang="en-US" dirty="0"/>
          </a:p>
        </p:txBody>
      </p:sp>
    </p:spTree>
    <p:extLst>
      <p:ext uri="{BB962C8B-B14F-4D97-AF65-F5344CB8AC3E}">
        <p14:creationId xmlns:p14="http://schemas.microsoft.com/office/powerpoint/2010/main" val="88302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r>
              <a:rPr lang="en-US" altLang="ko-KR" dirty="0"/>
              <a:t>*</a:t>
            </a:r>
            <a:r>
              <a:rPr lang="ko-KR" altLang="en-US" dirty="0"/>
              <a:t>외부효과 </a:t>
            </a:r>
            <a:r>
              <a:rPr lang="en-US" altLang="ko-KR" dirty="0"/>
              <a:t>= </a:t>
            </a:r>
            <a:r>
              <a:rPr lang="ko-KR" altLang="en-US" dirty="0"/>
              <a:t>서비스 사용자의 수요가 다른 사용자의 수요에도 영향을 미치는 효과 </a:t>
            </a:r>
            <a:r>
              <a:rPr lang="en-US" altLang="ko-KR" dirty="0"/>
              <a:t>(Shapiro and Varian 1998)</a:t>
            </a:r>
            <a:endParaRPr lang="ko-KR" altLang="en-US" dirty="0"/>
          </a:p>
        </p:txBody>
      </p:sp>
    </p:spTree>
    <p:extLst>
      <p:ext uri="{BB962C8B-B14F-4D97-AF65-F5344CB8AC3E}">
        <p14:creationId xmlns:p14="http://schemas.microsoft.com/office/powerpoint/2010/main" val="103224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57288" y="741363"/>
            <a:ext cx="4556125" cy="3416300"/>
          </a:xfrm>
        </p:spPr>
      </p:sp>
      <p:sp>
        <p:nvSpPr>
          <p:cNvPr id="3" name="슬라이드 노트 개체 틀 2"/>
          <p:cNvSpPr>
            <a:spLocks noGrp="1"/>
          </p:cNvSpPr>
          <p:nvPr>
            <p:ph type="body" idx="1"/>
          </p:nvPr>
        </p:nvSpPr>
        <p:spPr>
          <a:xfrm>
            <a:off x="685800" y="4700588"/>
            <a:ext cx="5486400" cy="3844925"/>
          </a:xfrm>
          <a:prstGeom prst="rect">
            <a:avLst/>
          </a:prstGeom>
        </p:spPr>
        <p:txBody>
          <a:bodyPr/>
          <a:lstStyle/>
          <a:p>
            <a:endParaRPr lang="ko-KR" altLang="en-US" dirty="0"/>
          </a:p>
        </p:txBody>
      </p:sp>
    </p:spTree>
    <p:extLst>
      <p:ext uri="{BB962C8B-B14F-4D97-AF65-F5344CB8AC3E}">
        <p14:creationId xmlns:p14="http://schemas.microsoft.com/office/powerpoint/2010/main" val="1239759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35750" y="538163"/>
            <a:ext cx="1974850" cy="364648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706438" y="538163"/>
            <a:ext cx="5776912" cy="364648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706438" y="1636713"/>
            <a:ext cx="3875087"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33925" y="1636713"/>
            <a:ext cx="3876675" cy="2547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057275" y="538163"/>
            <a:ext cx="787400" cy="576262"/>
          </a:xfrm>
          <a:prstGeom prst="rect">
            <a:avLst/>
          </a:prstGeom>
          <a:noFill/>
          <a:ln w="57150" cmpd="thickThin">
            <a:solidFill>
              <a:schemeClr val="accent1"/>
            </a:solidFill>
            <a:miter lim="800000"/>
            <a:headEnd/>
            <a:tailEnd/>
          </a:ln>
        </p:spPr>
        <p:txBody>
          <a:bodyPr vert="horz" wrap="none" lIns="52388" tIns="22225" rIns="52388" bIns="22225" numCol="1" anchor="t" anchorCtr="0" compatLnSpc="1">
            <a:prstTxWarp prst="textNoShape">
              <a:avLst/>
            </a:prstTxWarp>
            <a:spAutoFit/>
          </a:bodyPr>
          <a:lstStyle/>
          <a:p>
            <a:pPr lvl="0"/>
            <a:r>
              <a:rPr lang="en-US" altLang="ko-KR"/>
              <a:t>Title</a:t>
            </a:r>
          </a:p>
        </p:txBody>
      </p:sp>
      <p:sp>
        <p:nvSpPr>
          <p:cNvPr id="9219" name="Rectangle 4"/>
          <p:cNvSpPr>
            <a:spLocks noGrp="1" noChangeArrowheads="1"/>
          </p:cNvSpPr>
          <p:nvPr>
            <p:ph type="body" idx="1"/>
          </p:nvPr>
        </p:nvSpPr>
        <p:spPr bwMode="auto">
          <a:xfrm>
            <a:off x="706438" y="1636713"/>
            <a:ext cx="7904162" cy="254793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Tree>
  </p:cSld>
  <p:clrMap bg1="lt1" tx1="dk1" bg2="lt2" tx2="dk2" accent1="accent1" accent2="accent2" accent3="accent3" accent4="accent4" accent5="accent5" accent6="accent6" hlink="hlink" folHlink="folHlink"/>
  <p:sldLayoutIdLst>
    <p:sldLayoutId id="2147483791"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835025" rtl="0" eaLnBrk="0" fontAlgn="base" hangingPunct="0">
        <a:lnSpc>
          <a:spcPct val="130000"/>
        </a:lnSpc>
        <a:spcBef>
          <a:spcPct val="0"/>
        </a:spcBef>
        <a:spcAft>
          <a:spcPct val="0"/>
        </a:spcAft>
        <a:defRPr sz="2400" b="1">
          <a:solidFill>
            <a:schemeClr val="tx1"/>
          </a:solidFill>
          <a:latin typeface="+mj-lt"/>
          <a:ea typeface="+mj-ea"/>
          <a:cs typeface="+mj-cs"/>
        </a:defRPr>
      </a:lvl1pPr>
      <a:lvl2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2pPr>
      <a:lvl3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3pPr>
      <a:lvl4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4pPr>
      <a:lvl5pPr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5pPr>
      <a:lvl6pPr marL="4572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6pPr>
      <a:lvl7pPr marL="9144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7pPr>
      <a:lvl8pPr marL="13716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8pPr>
      <a:lvl9pPr marL="1828800" algn="l" defTabSz="835025" rtl="0" eaLnBrk="0" fontAlgn="base" hangingPunct="0">
        <a:lnSpc>
          <a:spcPct val="130000"/>
        </a:lnSpc>
        <a:spcBef>
          <a:spcPct val="0"/>
        </a:spcBef>
        <a:spcAft>
          <a:spcPct val="0"/>
        </a:spcAft>
        <a:defRPr sz="2400" b="1">
          <a:solidFill>
            <a:schemeClr val="tx1"/>
          </a:solidFill>
          <a:latin typeface="Arial" charset="0"/>
          <a:ea typeface="굴림" pitchFamily="50" charset="-127"/>
        </a:defRPr>
      </a:lvl9pPr>
    </p:titleStyle>
    <p:bodyStyle>
      <a:lvl1pPr marL="277813" indent="-277813" algn="l" defTabSz="739775" rtl="0" eaLnBrk="0" fontAlgn="base" hangingPunct="0">
        <a:lnSpc>
          <a:spcPct val="130000"/>
        </a:lnSpc>
        <a:spcBef>
          <a:spcPct val="30000"/>
        </a:spcBef>
        <a:spcAft>
          <a:spcPct val="0"/>
        </a:spcAft>
        <a:buChar char="•"/>
        <a:defRPr sz="2800" b="1">
          <a:solidFill>
            <a:schemeClr val="tx1"/>
          </a:solidFill>
          <a:latin typeface="+mn-lt"/>
          <a:ea typeface="+mn-ea"/>
          <a:cs typeface="+mn-cs"/>
        </a:defRPr>
      </a:lvl1pPr>
      <a:lvl2pPr marL="666750" indent="-222250" algn="l" defTabSz="739775" rtl="0" eaLnBrk="0" fontAlgn="base" hangingPunct="0">
        <a:lnSpc>
          <a:spcPct val="130000"/>
        </a:lnSpc>
        <a:spcBef>
          <a:spcPct val="30000"/>
        </a:spcBef>
        <a:spcAft>
          <a:spcPct val="0"/>
        </a:spcAft>
        <a:buChar char="–"/>
        <a:defRPr sz="2400" b="1">
          <a:solidFill>
            <a:schemeClr val="tx1"/>
          </a:solidFill>
          <a:latin typeface="+mn-lt"/>
          <a:ea typeface="+mn-ea"/>
        </a:defRPr>
      </a:lvl2pPr>
      <a:lvl3pPr marL="1111250" indent="-222250" algn="l" defTabSz="739775" rtl="0" eaLnBrk="0" fontAlgn="base" hangingPunct="0">
        <a:lnSpc>
          <a:spcPct val="130000"/>
        </a:lnSpc>
        <a:spcBef>
          <a:spcPct val="30000"/>
        </a:spcBef>
        <a:spcAft>
          <a:spcPct val="0"/>
        </a:spcAft>
        <a:buChar char="•"/>
        <a:defRPr sz="2000" b="1">
          <a:solidFill>
            <a:schemeClr val="tx1"/>
          </a:solidFill>
          <a:latin typeface="+mn-lt"/>
          <a:ea typeface="+mn-ea"/>
        </a:defRPr>
      </a:lvl3pPr>
      <a:lvl4pPr marL="1498600" indent="-166688" algn="l" defTabSz="739775" rtl="0" eaLnBrk="0" fontAlgn="base" hangingPunct="0">
        <a:lnSpc>
          <a:spcPct val="130000"/>
        </a:lnSpc>
        <a:spcBef>
          <a:spcPct val="30000"/>
        </a:spcBef>
        <a:spcAft>
          <a:spcPct val="0"/>
        </a:spcAft>
        <a:buChar char="–"/>
        <a:defRPr sz="2000" b="1">
          <a:solidFill>
            <a:schemeClr val="tx1"/>
          </a:solidFill>
          <a:latin typeface="+mn-lt"/>
          <a:ea typeface="+mn-ea"/>
        </a:defRPr>
      </a:lvl4pPr>
      <a:lvl5pPr marL="1944688" indent="-166688" algn="l" defTabSz="739775" rtl="0" eaLnBrk="0" fontAlgn="base" hangingPunct="0">
        <a:lnSpc>
          <a:spcPct val="130000"/>
        </a:lnSpc>
        <a:spcBef>
          <a:spcPct val="30000"/>
        </a:spcBef>
        <a:spcAft>
          <a:spcPct val="0"/>
        </a:spcAft>
        <a:buChar char="»"/>
        <a:defRPr sz="1600" b="1">
          <a:solidFill>
            <a:schemeClr val="tx1"/>
          </a:solidFill>
          <a:latin typeface="+mn-lt"/>
          <a:ea typeface="+mn-ea"/>
        </a:defRPr>
      </a:lvl5pPr>
      <a:lvl6pPr marL="2401888" indent="-166688" algn="l" defTabSz="739775" rtl="0" eaLnBrk="0" fontAlgn="base" hangingPunct="0">
        <a:lnSpc>
          <a:spcPct val="130000"/>
        </a:lnSpc>
        <a:spcBef>
          <a:spcPct val="30000"/>
        </a:spcBef>
        <a:spcAft>
          <a:spcPct val="0"/>
        </a:spcAft>
        <a:defRPr sz="1600" b="1">
          <a:solidFill>
            <a:schemeClr val="tx1"/>
          </a:solidFill>
          <a:latin typeface="+mn-lt"/>
          <a:ea typeface="+mn-ea"/>
        </a:defRPr>
      </a:lvl6pPr>
      <a:lvl7pPr marL="2859088" indent="-166688" algn="l" defTabSz="739775" rtl="0" eaLnBrk="0" fontAlgn="base" hangingPunct="0">
        <a:lnSpc>
          <a:spcPct val="130000"/>
        </a:lnSpc>
        <a:spcBef>
          <a:spcPct val="30000"/>
        </a:spcBef>
        <a:spcAft>
          <a:spcPct val="0"/>
        </a:spcAft>
        <a:defRPr sz="1600" b="1">
          <a:solidFill>
            <a:schemeClr val="tx1"/>
          </a:solidFill>
          <a:latin typeface="+mn-lt"/>
          <a:ea typeface="+mn-ea"/>
        </a:defRPr>
      </a:lvl7pPr>
      <a:lvl8pPr marL="3316288" indent="-166688" algn="l" defTabSz="739775" rtl="0" eaLnBrk="0" fontAlgn="base" hangingPunct="0">
        <a:lnSpc>
          <a:spcPct val="130000"/>
        </a:lnSpc>
        <a:spcBef>
          <a:spcPct val="30000"/>
        </a:spcBef>
        <a:spcAft>
          <a:spcPct val="0"/>
        </a:spcAft>
        <a:defRPr sz="1600" b="1">
          <a:solidFill>
            <a:schemeClr val="tx1"/>
          </a:solidFill>
          <a:latin typeface="+mn-lt"/>
          <a:ea typeface="+mn-ea"/>
        </a:defRPr>
      </a:lvl8pPr>
      <a:lvl9pPr marL="3773488" indent="-166688" algn="l" defTabSz="739775" rtl="0" eaLnBrk="0" fontAlgn="base" hangingPunct="0">
        <a:lnSpc>
          <a:spcPct val="130000"/>
        </a:lnSpc>
        <a:spcBef>
          <a:spcPct val="30000"/>
        </a:spcBef>
        <a:spcAft>
          <a:spcPct val="0"/>
        </a:spcAft>
        <a:defRPr sz="1600" b="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bqhMorV2Bag" TargetMode="External"/><Relationship Id="rId2" Type="http://schemas.openxmlformats.org/officeDocument/2006/relationships/hyperlink" Target="https://www.youtube.com/watch?v=Mfd6B9IKTBc"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Fr_orxK5Zqo"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ompaniesmarketcap.com/south-korea/largest-companies-in-south-korea-by-market-ca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2122806" y="1873150"/>
            <a:ext cx="5020606" cy="3073599"/>
          </a:xfrm>
          <a:ln>
            <a:noFill/>
          </a:ln>
        </p:spPr>
        <p:txBody>
          <a:bodyPr lIns="92075" tIns="46038" rIns="92075" bIns="46038" anchor="ctr"/>
          <a:lstStyle/>
          <a:p>
            <a:pPr algn="ctr">
              <a:defRPr/>
            </a:pPr>
            <a:r>
              <a:rPr lang="ko-KR" altLang="en-US" sz="3600" dirty="0" err="1">
                <a:solidFill>
                  <a:srgbClr val="9966FF"/>
                </a:solidFill>
                <a:effectLst>
                  <a:outerShdw blurRad="38100" dist="38100" dir="2700000" algn="tl">
                    <a:srgbClr val="C0C0C0"/>
                  </a:outerShdw>
                </a:effectLst>
                <a:latin typeface="Times New Roman" pitchFamily="18" charset="0"/>
                <a:ea typeface="바탕체" pitchFamily="17" charset="-127"/>
              </a:rPr>
              <a:t>빅테크</a:t>
            </a:r>
            <a:r>
              <a:rPr lang="en-US" altLang="ko-KR" sz="3600" dirty="0">
                <a:solidFill>
                  <a:srgbClr val="9966FF"/>
                </a:solidFill>
                <a:effectLst>
                  <a:outerShdw blurRad="38100" dist="38100" dir="2700000" algn="tl">
                    <a:srgbClr val="C0C0C0"/>
                  </a:outerShdw>
                </a:effectLst>
                <a:latin typeface="Times New Roman" pitchFamily="18" charset="0"/>
                <a:ea typeface="바탕체" pitchFamily="17" charset="-127"/>
              </a:rPr>
              <a:t>(</a:t>
            </a:r>
            <a:r>
              <a:rPr lang="en-US" altLang="ko-KR" sz="3600" dirty="0" err="1">
                <a:solidFill>
                  <a:srgbClr val="9966FF"/>
                </a:solidFill>
                <a:effectLst>
                  <a:outerShdw blurRad="38100" dist="38100" dir="2700000" algn="tl">
                    <a:srgbClr val="C0C0C0"/>
                  </a:outerShdw>
                </a:effectLst>
                <a:latin typeface="Times New Roman" pitchFamily="18" charset="0"/>
                <a:ea typeface="바탕체" pitchFamily="17" charset="-127"/>
              </a:rPr>
              <a:t>BigTech</a:t>
            </a:r>
            <a:r>
              <a:rPr lang="en-US" altLang="ko-KR" sz="3600" dirty="0">
                <a:solidFill>
                  <a:srgbClr val="9966FF"/>
                </a:solidFill>
                <a:effectLst>
                  <a:outerShdw blurRad="38100" dist="38100" dir="2700000" algn="tl">
                    <a:srgbClr val="C0C0C0"/>
                  </a:outerShdw>
                </a:effectLst>
                <a:latin typeface="Times New Roman" pitchFamily="18" charset="0"/>
                <a:ea typeface="바탕체" pitchFamily="17" charset="-127"/>
              </a:rPr>
              <a:t>)</a:t>
            </a:r>
            <a:r>
              <a:rPr lang="ko-KR" altLang="en-US" sz="3600" dirty="0">
                <a:solidFill>
                  <a:srgbClr val="9966FF"/>
                </a:solidFill>
                <a:effectLst>
                  <a:outerShdw blurRad="38100" dist="38100" dir="2700000" algn="tl">
                    <a:srgbClr val="C0C0C0"/>
                  </a:outerShdw>
                </a:effectLst>
                <a:latin typeface="Times New Roman" pitchFamily="18" charset="0"/>
                <a:ea typeface="바탕체" pitchFamily="17" charset="-127"/>
              </a:rPr>
              <a:t>와 금융</a:t>
            </a:r>
            <a:br>
              <a:rPr lang="en-US" altLang="ko-KR" sz="3600" dirty="0">
                <a:solidFill>
                  <a:srgbClr val="9966FF"/>
                </a:solidFill>
                <a:effectLst>
                  <a:outerShdw blurRad="38100" dist="38100" dir="2700000" algn="tl">
                    <a:srgbClr val="C0C0C0"/>
                  </a:outerShdw>
                </a:effectLst>
                <a:latin typeface="Times New Roman" pitchFamily="18" charset="0"/>
                <a:ea typeface="바탕체" pitchFamily="17" charset="-127"/>
              </a:rPr>
            </a:br>
            <a:br>
              <a:rPr lang="en-US" altLang="ko-KR" sz="3200" dirty="0">
                <a:solidFill>
                  <a:srgbClr val="9966FF"/>
                </a:solidFill>
                <a:effectLst>
                  <a:outerShdw blurRad="38100" dist="38100" dir="2700000" algn="tl">
                    <a:srgbClr val="C0C0C0"/>
                  </a:outerShdw>
                </a:effectLst>
                <a:latin typeface="Times New Roman" pitchFamily="18" charset="0"/>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r>
              <a:rPr lang="ko-KR" altLang="en-US" sz="2800" dirty="0">
                <a:effectLst>
                  <a:outerShdw blurRad="38100" dist="38100" dir="2700000" algn="tl">
                    <a:srgbClr val="C0C0C0"/>
                  </a:outerShdw>
                </a:effectLst>
                <a:latin typeface="Times New Roman" pitchFamily="18" charset="0"/>
                <a:ea typeface="바탕체" pitchFamily="17" charset="-127"/>
              </a:rPr>
              <a:t>김영식</a:t>
            </a:r>
            <a:br>
              <a:rPr lang="en-US" altLang="ko-KR" sz="2800" dirty="0">
                <a:effectLst>
                  <a:outerShdw blurRad="38100" dist="38100" dir="2700000" algn="tl">
                    <a:srgbClr val="C0C0C0"/>
                  </a:outerShdw>
                </a:effectLst>
                <a:latin typeface="Times New Roman" pitchFamily="18" charset="0"/>
                <a:ea typeface="바탕체" pitchFamily="17" charset="-127"/>
              </a:rPr>
            </a:br>
            <a:r>
              <a:rPr lang="en-US" altLang="ko-KR" sz="2800" dirty="0">
                <a:effectLst>
                  <a:outerShdw blurRad="38100" dist="38100" dir="2700000" algn="tl">
                    <a:srgbClr val="C0C0C0"/>
                  </a:outerShdw>
                </a:effectLst>
                <a:latin typeface="Times New Roman" pitchFamily="18" charset="0"/>
                <a:ea typeface="바탕체" pitchFamily="17" charset="-127"/>
              </a:rPr>
              <a:t>(</a:t>
            </a:r>
            <a:r>
              <a:rPr lang="ko-KR" altLang="en-US" sz="2800" dirty="0">
                <a:effectLst>
                  <a:outerShdw blurRad="38100" dist="38100" dir="2700000" algn="tl">
                    <a:srgbClr val="C0C0C0"/>
                  </a:outerShdw>
                </a:effectLst>
                <a:latin typeface="Times New Roman" pitchFamily="18" charset="0"/>
                <a:ea typeface="바탕체" pitchFamily="17" charset="-127"/>
              </a:rPr>
              <a:t>서울대 경제학부</a:t>
            </a:r>
            <a:r>
              <a:rPr lang="en-US" altLang="ko-KR" sz="2800" dirty="0">
                <a:effectLst>
                  <a:outerShdw blurRad="38100" dist="38100" dir="2700000" algn="tl">
                    <a:srgbClr val="C0C0C0"/>
                  </a:outerShdw>
                </a:effectLst>
                <a:latin typeface="Times New Roman" pitchFamily="18" charset="0"/>
                <a:ea typeface="바탕체" pitchFamily="17" charset="-127"/>
              </a:rPr>
              <a:t>)</a:t>
            </a:r>
            <a:endParaRPr lang="ko-KR" altLang="ko-KR" sz="6600" dirty="0">
              <a:latin typeface="Times New Roman" pitchFamily="18" charset="0"/>
              <a:ea typeface="바탕체" pitchFamily="17" charset="-127"/>
            </a:endParaRPr>
          </a:p>
        </p:txBody>
      </p:sp>
    </p:spTree>
    <p:extLst>
      <p:ext uri="{BB962C8B-B14F-4D97-AF65-F5344CB8AC3E}">
        <p14:creationId xmlns:p14="http://schemas.microsoft.com/office/powerpoint/2010/main" val="3312158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3487621"/>
          </a:xfrm>
        </p:spPr>
        <p:txBody>
          <a:bodyPr/>
          <a:lstStyle/>
          <a:p>
            <a:pPr marL="0" indent="0">
              <a:lnSpc>
                <a:spcPct val="100000"/>
              </a:lnSpc>
              <a:buClr>
                <a:srgbClr val="9966FF"/>
              </a:buClr>
              <a:buNone/>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Greenwood and and </a:t>
            </a:r>
            <a:r>
              <a:rPr lang="en-US" altLang="ko-KR" sz="2400" dirty="0" err="1">
                <a:solidFill>
                  <a:srgbClr val="0000FF"/>
                </a:solidFill>
                <a:effectLst>
                  <a:outerShdw blurRad="38100" dist="38100" dir="2700000" algn="tl">
                    <a:srgbClr val="C0C0C0"/>
                  </a:outerShdw>
                </a:effectLst>
                <a:latin typeface="Times New Roman" pitchFamily="18" charset="0"/>
                <a:ea typeface="바탕체" pitchFamily="17" charset="-127"/>
              </a:rPr>
              <a:t>Scharfstein</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(2013):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value of total financial assets </a:t>
            </a:r>
            <a:r>
              <a:rPr lang="en-US" altLang="ko-KR" sz="2400" dirty="0">
                <a:effectLst>
                  <a:outerShdw blurRad="38100" dist="38100" dir="2700000" algn="tl">
                    <a:srgbClr val="C0C0C0"/>
                  </a:outerShdw>
                </a:effectLst>
                <a:latin typeface="Times New Roman" pitchFamily="18" charset="0"/>
                <a:ea typeface="바탕체" pitchFamily="17" charset="-127"/>
              </a:rPr>
              <a:t>was approximately five times US GDP in 1980; by 2007, this ratio had doubled.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Over the same period, 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ratio of financial assets to tangible assets</a:t>
            </a:r>
            <a:r>
              <a:rPr lang="en-US" altLang="ko-KR" sz="2400" dirty="0">
                <a:effectLst>
                  <a:outerShdw blurRad="38100" dist="38100" dir="2700000" algn="tl">
                    <a:srgbClr val="C0C0C0"/>
                  </a:outerShdw>
                </a:effectLst>
                <a:latin typeface="Times New Roman" pitchFamily="18" charset="0"/>
                <a:ea typeface="바탕체" pitchFamily="17" charset="-127"/>
              </a:rPr>
              <a:t> (like plant and equipment, land, and residential structures) increased as well. </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679867175"/>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814412"/>
          </a:xfrm>
        </p:spPr>
        <p:txBody>
          <a:bodyPr/>
          <a:lstStyle/>
          <a:p>
            <a:pPr marL="0" indent="0">
              <a:lnSpc>
                <a:spcPct val="100000"/>
              </a:lnSpc>
              <a:buClr>
                <a:srgbClr val="9966FF"/>
              </a:buClr>
              <a:buNone/>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Greenwood and and </a:t>
            </a:r>
            <a:r>
              <a:rPr lang="en-US" altLang="ko-KR" sz="2400" dirty="0" err="1">
                <a:solidFill>
                  <a:srgbClr val="0000FF"/>
                </a:solidFill>
                <a:effectLst>
                  <a:outerShdw blurRad="38100" dist="38100" dir="2700000" algn="tl">
                    <a:srgbClr val="C0C0C0"/>
                  </a:outerShdw>
                </a:effectLst>
                <a:latin typeface="Times New Roman" pitchFamily="18" charset="0"/>
                <a:ea typeface="바탕체" pitchFamily="17" charset="-127"/>
              </a:rPr>
              <a:t>Scharfstein</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(2013): </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Workers in the financial sector</a:t>
            </a:r>
            <a:r>
              <a:rPr lang="en-US" altLang="ko-KR" sz="2400" dirty="0">
                <a:effectLst>
                  <a:outerShdw blurRad="38100" dist="38100" dir="2700000" algn="tl">
                    <a:srgbClr val="C0C0C0"/>
                  </a:outerShdw>
                </a:effectLst>
                <a:latin typeface="Times New Roman" pitchFamily="18" charset="0"/>
                <a:ea typeface="바탕체" pitchFamily="17" charset="-127"/>
              </a:rPr>
              <a:t> have shared impressively in this growth: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In 1980, the typical financial services employee earned 																				about the same wages as counterpart in other industries.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By 2006, employees in financial services earned an average 										of 70 percent more.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In 2008, 28 percent of Harvard College graduates went into 									financial services, compared to only 6 percent between      													1969 and 1973.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Graduates from the Stanford MBA program who entered 													financial services during the 1990s earned more than three 										times the wages of their classmates who entered other 																						industries.</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78848233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193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51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5" name="그림 4"/>
          <p:cNvPicPr>
            <a:picLocks noChangeAspect="1"/>
          </p:cNvPicPr>
          <p:nvPr/>
        </p:nvPicPr>
        <p:blipFill>
          <a:blip r:embed="rId2"/>
          <a:stretch>
            <a:fillRect/>
          </a:stretch>
        </p:blipFill>
        <p:spPr>
          <a:xfrm>
            <a:off x="1475656" y="764704"/>
            <a:ext cx="6265007" cy="6093296"/>
          </a:xfrm>
          <a:prstGeom prst="rect">
            <a:avLst/>
          </a:prstGeom>
        </p:spPr>
      </p:pic>
    </p:spTree>
    <p:extLst>
      <p:ext uri="{BB962C8B-B14F-4D97-AF65-F5344CB8AC3E}">
        <p14:creationId xmlns:p14="http://schemas.microsoft.com/office/powerpoint/2010/main" val="416572356"/>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666679"/>
          </a:xfrm>
        </p:spPr>
        <p:txBody>
          <a:bodyPr/>
          <a:lstStyle/>
          <a:p>
            <a:pPr marL="0" indent="0">
              <a:lnSpc>
                <a:spcPct val="100000"/>
              </a:lnSpc>
              <a:buClr>
                <a:srgbClr val="9966FF"/>
              </a:buClr>
              <a:buNone/>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Greenwood and and </a:t>
            </a:r>
            <a:r>
              <a:rPr lang="en-US" altLang="ko-KR" sz="2400" dirty="0" err="1">
                <a:solidFill>
                  <a:srgbClr val="0000FF"/>
                </a:solidFill>
                <a:effectLst>
                  <a:outerShdw blurRad="38100" dist="38100" dir="2700000" algn="tl">
                    <a:srgbClr val="C0C0C0"/>
                  </a:outerShdw>
                </a:effectLst>
                <a:latin typeface="Times New Roman" pitchFamily="18" charset="0"/>
                <a:ea typeface="바탕체" pitchFamily="17" charset="-127"/>
              </a:rPr>
              <a:t>Scharfstein</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(2013): </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Has society benefited from the growth of financial sector?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Since Schumpeter(1911), financial sector has been regarded 							 as critical to capital allocation and economic growth. </a:t>
            </a:r>
          </a:p>
          <a:p>
            <a:pPr marL="0" indent="0" defTabSz="54000">
              <a:lnSpc>
                <a:spcPct val="100000"/>
              </a:lnSpc>
              <a:buClr>
                <a:srgbClr val="9966FF"/>
              </a:buClr>
              <a:buNone/>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Yet, many are skeptical about its value, particularly in light 								of the 2008 global financial crisis. </a:t>
            </a:r>
          </a:p>
          <a:p>
            <a:pPr marL="0" indent="0" defTabSz="54000">
              <a:lnSpc>
                <a:spcPct val="100000"/>
              </a:lnSpc>
              <a:buClr>
                <a:srgbClr val="9966FF"/>
              </a:buClr>
              <a:buNone/>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a:t>
            </a:r>
            <a:r>
              <a:rPr lang="en-US" altLang="ko-KR" sz="2400" dirty="0" err="1">
                <a:effectLst>
                  <a:outerShdw blurRad="38100" dist="38100" dir="2700000" algn="tl">
                    <a:srgbClr val="C0C0C0"/>
                  </a:outerShdw>
                </a:effectLst>
                <a:latin typeface="Times New Roman" pitchFamily="18" charset="0"/>
                <a:ea typeface="바탕체" pitchFamily="17" charset="-127"/>
              </a:rPr>
              <a:t>Rajan</a:t>
            </a:r>
            <a:r>
              <a:rPr lang="en-US" altLang="ko-KR" sz="2400" dirty="0">
                <a:effectLst>
                  <a:outerShdw blurRad="38100" dist="38100" dir="2700000" algn="tl">
                    <a:srgbClr val="C0C0C0"/>
                  </a:outerShdw>
                </a:effectLst>
                <a:latin typeface="Times New Roman" pitchFamily="18" charset="0"/>
                <a:ea typeface="바탕체" pitchFamily="17" charset="-127"/>
              </a:rPr>
              <a:t>(2005) famously called into question the value of 																		  more recent financial sector growth at a symposium of 																				central bankers just before the financial crisis erupted. 																			</a:t>
            </a:r>
            <a:r>
              <a:rPr lang="en-US" altLang="ko-KR" sz="1600" dirty="0">
                <a:effectLst>
                  <a:outerShdw blurRad="38100" dist="38100" dir="2700000" algn="tl">
                    <a:srgbClr val="C0C0C0"/>
                  </a:outerShdw>
                </a:effectLst>
                <a:latin typeface="Times New Roman" pitchFamily="18" charset="0"/>
                <a:ea typeface="바탕체" pitchFamily="17" charset="-127"/>
              </a:rPr>
              <a:t>(</a:t>
            </a:r>
            <a:r>
              <a:rPr lang="en-US" altLang="ko-KR" sz="1600" dirty="0">
                <a:solidFill>
                  <a:srgbClr val="00B050"/>
                </a:solidFill>
                <a:effectLst>
                  <a:outerShdw blurRad="38100" dist="38100" dir="2700000" algn="tl">
                    <a:srgbClr val="C0C0C0"/>
                  </a:outerShdw>
                </a:effectLst>
                <a:latin typeface="Times New Roman" pitchFamily="18" charset="0"/>
                <a:ea typeface="바탕체" pitchFamily="17" charset="-127"/>
                <a:hlinkClick r:id="rId2">
                  <a:extLst>
                    <a:ext uri="{A12FA001-AC4F-418D-AE19-62706E023703}">
                      <ahyp:hlinkClr xmlns:ahyp="http://schemas.microsoft.com/office/drawing/2018/hyperlinkcolor" val="tx"/>
                    </a:ext>
                  </a:extLst>
                </a:hlinkClick>
              </a:rPr>
              <a:t>https://www.youtube.com/watch?v=Mfd6B9IKTBc</a:t>
            </a:r>
            <a:r>
              <a:rPr lang="en-US" altLang="ko-KR" sz="1600" dirty="0">
                <a:effectLst>
                  <a:outerShdw blurRad="38100" dist="38100" dir="2700000" algn="tl">
                    <a:srgbClr val="C0C0C0"/>
                  </a:outerShdw>
                </a:effectLst>
                <a:latin typeface="Times New Roman" pitchFamily="18" charset="0"/>
                <a:ea typeface="바탕체" pitchFamily="17" charset="-127"/>
              </a:rPr>
              <a:t>)      </a:t>
            </a:r>
          </a:p>
          <a:p>
            <a:pPr marL="0" indent="0" defTabSz="54000">
              <a:lnSpc>
                <a:spcPct val="100000"/>
              </a:lnSpc>
              <a:buClr>
                <a:srgbClr val="9966FF"/>
              </a:buClr>
              <a:buNone/>
              <a:defRPr/>
            </a:pPr>
            <a:r>
              <a:rPr lang="en-US" altLang="ko-KR" sz="1600" dirty="0">
                <a:effectLst>
                  <a:outerShdw blurRad="38100" dist="38100" dir="2700000" algn="tl">
                    <a:srgbClr val="C0C0C0"/>
                  </a:outerShdw>
                </a:effectLst>
                <a:latin typeface="Times New Roman" pitchFamily="18" charset="0"/>
                <a:ea typeface="바탕체" pitchFamily="17" charset="-127"/>
              </a:rPr>
              <a:t>         *On the next financial crisis </a:t>
            </a:r>
            <a:r>
              <a:rPr lang="en-US" altLang="ko-KR" sz="1600" dirty="0">
                <a:solidFill>
                  <a:srgbClr val="00B050"/>
                </a:solidFill>
                <a:effectLst>
                  <a:outerShdw blurRad="38100" dist="38100" dir="2700000" algn="tl">
                    <a:srgbClr val="C0C0C0"/>
                  </a:outerShdw>
                </a:effectLst>
                <a:latin typeface="Times New Roman" pitchFamily="18" charset="0"/>
                <a:ea typeface="바탕체" pitchFamily="17" charset="-127"/>
              </a:rPr>
              <a:t>(</a:t>
            </a:r>
            <a:r>
              <a:rPr lang="en-US" altLang="ko-KR" sz="1600" dirty="0">
                <a:solidFill>
                  <a:srgbClr val="00B050"/>
                </a:solidFill>
                <a:effectLst>
                  <a:outerShdw blurRad="38100" dist="38100" dir="2700000" algn="tl">
                    <a:srgbClr val="C0C0C0"/>
                  </a:outerShdw>
                </a:effectLst>
                <a:latin typeface="Times New Roman" pitchFamily="18" charset="0"/>
                <a:ea typeface="바탕체" pitchFamily="17" charset="-127"/>
                <a:hlinkClick r:id="rId3">
                  <a:extLst>
                    <a:ext uri="{A12FA001-AC4F-418D-AE19-62706E023703}">
                      <ahyp:hlinkClr xmlns:ahyp="http://schemas.microsoft.com/office/drawing/2018/hyperlinkcolor" val="tx"/>
                    </a:ext>
                  </a:extLst>
                </a:hlinkClick>
              </a:rPr>
              <a:t>https://www.youtube.com/watch?v=bqhMorV2Bag</a:t>
            </a:r>
            <a:r>
              <a:rPr lang="en-US" altLang="ko-KR" sz="1600" dirty="0">
                <a:effectLst>
                  <a:outerShdw blurRad="38100" dist="38100" dir="2700000" algn="tl">
                    <a:srgbClr val="C0C0C0"/>
                  </a:outerShdw>
                </a:effectLst>
                <a:latin typeface="Times New Roman" pitchFamily="18" charset="0"/>
                <a:ea typeface="바탕체" pitchFamily="17" charset="-127"/>
              </a:rPr>
              <a:t>)      </a:t>
            </a:r>
            <a:r>
              <a:rPr lang="en-US" altLang="ko-KR" sz="2400" dirty="0">
                <a:effectLst>
                  <a:outerShdw blurRad="38100" dist="38100" dir="2700000" algn="tl">
                    <a:srgbClr val="C0C0C0"/>
                  </a:outerShdw>
                </a:effectLst>
                <a:latin typeface="Times New Roman" pitchFamily="18" charset="0"/>
                <a:ea typeface="바탕체" pitchFamily="17" charset="-127"/>
              </a:rPr>
              <a:t>								</a:t>
            </a:r>
            <a:endParaRPr lang="en-US" altLang="ko-KR" sz="16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20388037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19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5703613"/>
          </a:xfrm>
        </p:spPr>
        <p:txBody>
          <a:bodyPr/>
          <a:lstStyle/>
          <a:p>
            <a:pPr marL="0" indent="0">
              <a:lnSpc>
                <a:spcPct val="100000"/>
              </a:lnSpc>
              <a:buClr>
                <a:srgbClr val="9966FF"/>
              </a:buClr>
              <a:buNone/>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Greenwood and and </a:t>
            </a:r>
            <a:r>
              <a:rPr lang="en-US" altLang="ko-KR" sz="2400" dirty="0" err="1">
                <a:solidFill>
                  <a:srgbClr val="0000FF"/>
                </a:solidFill>
                <a:effectLst>
                  <a:outerShdw blurRad="38100" dist="38100" dir="2700000" algn="tl">
                    <a:srgbClr val="C0C0C0"/>
                  </a:outerShdw>
                </a:effectLst>
                <a:latin typeface="Times New Roman" pitchFamily="18" charset="0"/>
                <a:ea typeface="바탕체" pitchFamily="17" charset="-127"/>
              </a:rPr>
              <a:t>Scharfstein</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(2013): </a:t>
            </a:r>
          </a:p>
          <a:p>
            <a:pPr>
              <a:lnSpc>
                <a:spcPct val="100000"/>
              </a:lnSpc>
              <a:buClr>
                <a:srgbClr val="9966FF"/>
              </a:buClr>
              <a:defRPr/>
            </a:pP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Has society benefited from the growth of financial sector?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Turner (2010), the top financial regulator in the UK, has   													written: </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“There is no clear evidence that the growth in the scale  																					and complexity of the financial system in the rich 																																	developed world over the last 20 to 30 years has driven 																			increased growth or stability, and it is possible for 																															financial activity to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extract rents from the real economy 																	rather than to deliver economic value</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en-US" altLang="ko-KR" sz="1600" dirty="0">
                <a:effectLst>
                  <a:outerShdw blurRad="38100" dist="38100" dir="2700000" algn="tl">
                    <a:srgbClr val="C0C0C0"/>
                  </a:outerShdw>
                </a:effectLst>
                <a:latin typeface="Times New Roman" pitchFamily="18" charset="0"/>
                <a:ea typeface="바탕체" pitchFamily="17" charset="-127"/>
              </a:rPr>
              <a:t>	(</a:t>
            </a:r>
            <a:r>
              <a:rPr lang="en-US" altLang="ko-KR" sz="1600" dirty="0">
                <a:solidFill>
                  <a:srgbClr val="00B050"/>
                </a:solidFill>
                <a:effectLst>
                  <a:outerShdw blurRad="38100" dist="38100" dir="2700000" algn="tl">
                    <a:srgbClr val="C0C0C0"/>
                  </a:outerShdw>
                </a:effectLst>
                <a:latin typeface="Times New Roman" pitchFamily="18" charset="0"/>
                <a:ea typeface="바탕체" pitchFamily="17" charset="-127"/>
                <a:hlinkClick r:id="rId2">
                  <a:extLst>
                    <a:ext uri="{A12FA001-AC4F-418D-AE19-62706E023703}">
                      <ahyp:hlinkClr xmlns:ahyp="http://schemas.microsoft.com/office/drawing/2018/hyperlinkcolor" val="tx"/>
                    </a:ext>
                  </a:extLst>
                </a:hlinkClick>
              </a:rPr>
              <a:t>https://www.youtube.com/watch?v=Fr_orxK5Zqo</a:t>
            </a:r>
            <a:r>
              <a:rPr lang="en-US" altLang="ko-KR" sz="1600" dirty="0">
                <a:solidFill>
                  <a:srgbClr val="00B050"/>
                </a:solidFill>
                <a:effectLst>
                  <a:outerShdw blurRad="38100" dist="38100" dir="2700000" algn="tl">
                    <a:srgbClr val="C0C0C0"/>
                  </a:outerShdw>
                </a:effectLst>
                <a:latin typeface="Times New Roman" pitchFamily="18" charset="0"/>
                <a:ea typeface="바탕체" pitchFamily="17" charset="-127"/>
              </a:rPr>
              <a:t> </a:t>
            </a:r>
            <a:r>
              <a:rPr lang="en-US" altLang="ko-KR" sz="1600" dirty="0">
                <a:effectLst>
                  <a:outerShdw blurRad="38100" dist="38100" dir="2700000" algn="tl">
                    <a:srgbClr val="C0C0C0"/>
                  </a:outerShdw>
                </a:effectLst>
                <a:latin typeface="Times New Roman" pitchFamily="18" charset="0"/>
                <a:ea typeface="바탕체" pitchFamily="17" charset="-127"/>
              </a:rPr>
              <a:t>)</a:t>
            </a:r>
          </a:p>
          <a:p>
            <a:pPr marL="0" indent="0" defTabSz="54000">
              <a:lnSpc>
                <a:spcPct val="100000"/>
              </a:lnSpc>
              <a:buClr>
                <a:srgbClr val="9966FF"/>
              </a:buClr>
              <a:buNone/>
              <a:defRPr/>
            </a:pPr>
            <a:r>
              <a:rPr lang="en-US" altLang="ko-KR" sz="2400" dirty="0">
                <a:effectLst>
                  <a:outerShdw blurRad="38100" dist="38100" dir="2700000" algn="tl">
                    <a:srgbClr val="C0C0C0"/>
                  </a:outerShdw>
                </a:effectLst>
                <a:latin typeface="Times New Roman" pitchFamily="18" charset="0"/>
                <a:ea typeface="바탕체" pitchFamily="17" charset="-127"/>
              </a:rPr>
              <a:t>   - Philippon (2015) argues that the period of recent growth 																has come with a puzzling increase in the cost of financial 															intermediation. </a:t>
            </a: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43204973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827584" y="1161569"/>
            <a:ext cx="8568952" cy="1259319"/>
          </a:xfrm>
        </p:spPr>
        <p:txBody>
          <a:bodyPr/>
          <a:lstStyle/>
          <a:p>
            <a:pPr marL="0" indent="0" defTabSz="55775">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err="1">
                <a:effectLst>
                  <a:outerShdw blurRad="38100" dist="38100" dir="2700000" algn="tl">
                    <a:srgbClr val="C0C0C0"/>
                  </a:outerShdw>
                </a:effectLst>
                <a:latin typeface="Times New Roman" pitchFamily="18" charset="0"/>
                <a:ea typeface="바탕체" pitchFamily="17" charset="-127"/>
              </a:rPr>
              <a:t>Philippon</a:t>
            </a:r>
            <a:r>
              <a:rPr lang="en-US" altLang="ko-KR" sz="2400" dirty="0">
                <a:effectLst>
                  <a:outerShdw blurRad="38100" dist="38100" dir="2700000" algn="tl">
                    <a:srgbClr val="C0C0C0"/>
                  </a:outerShdw>
                </a:effectLst>
                <a:latin typeface="Times New Roman" pitchFamily="18" charset="0"/>
                <a:ea typeface="바탕체" pitchFamily="17" charset="-127"/>
              </a:rPr>
              <a:t>(2016)</a:t>
            </a:r>
            <a:r>
              <a:rPr lang="ko-KR" altLang="en-US" sz="2400" dirty="0">
                <a:effectLst>
                  <a:outerShdw blurRad="38100" dist="38100" dir="2700000" algn="tl">
                    <a:srgbClr val="C0C0C0"/>
                  </a:outerShdw>
                </a:effectLst>
                <a:latin typeface="Times New Roman" pitchFamily="18" charset="0"/>
                <a:ea typeface="바탕체" pitchFamily="17" charset="-127"/>
              </a:rPr>
              <a:t>이 미국의 </a:t>
            </a:r>
            <a:r>
              <a:rPr lang="en-US" altLang="ko-KR" sz="2400" dirty="0">
                <a:effectLst>
                  <a:outerShdw blurRad="38100" dist="38100" dir="2700000" algn="tl">
                    <a:srgbClr val="C0C0C0"/>
                  </a:outerShdw>
                </a:effectLst>
                <a:latin typeface="Times New Roman" pitchFamily="18" charset="0"/>
                <a:ea typeface="바탕체" pitchFamily="17" charset="-127"/>
              </a:rPr>
              <a:t>1886~2015</a:t>
            </a:r>
            <a:r>
              <a:rPr lang="ko-KR" altLang="en-US" sz="2400" dirty="0">
                <a:effectLst>
                  <a:outerShdw blurRad="38100" dist="38100" dir="2700000" algn="tl">
                    <a:srgbClr val="C0C0C0"/>
                  </a:outerShdw>
                </a:effectLst>
                <a:latin typeface="Times New Roman" pitchFamily="18" charset="0"/>
                <a:ea typeface="바탕체" pitchFamily="17" charset="-127"/>
              </a:rPr>
              <a:t>년 자료를 이용하여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추정한 결과에 따르면 단위당 금융중개 비용은 </a:t>
            </a:r>
            <a:r>
              <a:rPr lang="en-US" altLang="ko-KR" sz="2400" dirty="0">
                <a:effectLst>
                  <a:outerShdw blurRad="38100" dist="38100" dir="2700000" algn="tl">
                    <a:srgbClr val="C0C0C0"/>
                  </a:outerShdw>
                </a:effectLst>
                <a:latin typeface="Times New Roman" pitchFamily="18" charset="0"/>
                <a:ea typeface="바탕체" pitchFamily="17" charset="-127"/>
              </a:rPr>
              <a:t>2.0% 																						</a:t>
            </a:r>
            <a:r>
              <a:rPr lang="ko-KR" altLang="en-US" sz="2400" dirty="0">
                <a:effectLst>
                  <a:outerShdw blurRad="38100" dist="38100" dir="2700000" algn="tl">
                    <a:srgbClr val="C0C0C0"/>
                  </a:outerShdw>
                </a:effectLst>
                <a:latin typeface="Times New Roman" pitchFamily="18" charset="0"/>
                <a:ea typeface="바탕체" pitchFamily="17" charset="-127"/>
              </a:rPr>
              <a:t>내외의 수준에서 큰 변화가 없었음</a:t>
            </a:r>
          </a:p>
        </p:txBody>
      </p:sp>
      <p:pic>
        <p:nvPicPr>
          <p:cNvPr id="2" name="그림 1"/>
          <p:cNvPicPr>
            <a:picLocks noChangeAspect="1"/>
          </p:cNvPicPr>
          <p:nvPr/>
        </p:nvPicPr>
        <p:blipFill>
          <a:blip r:embed="rId2"/>
          <a:stretch>
            <a:fillRect/>
          </a:stretch>
        </p:blipFill>
        <p:spPr>
          <a:xfrm>
            <a:off x="1547664" y="2612786"/>
            <a:ext cx="6192874" cy="4128582"/>
          </a:xfrm>
          <a:prstGeom prst="rect">
            <a:avLst/>
          </a:prstGeom>
        </p:spPr>
      </p:pic>
      <p:sp>
        <p:nvSpPr>
          <p:cNvPr id="7" name="object 2"/>
          <p:cNvSpPr txBox="1">
            <a:spLocks/>
          </p:cNvSpPr>
          <p:nvPr/>
        </p:nvSpPr>
        <p:spPr>
          <a:xfrm>
            <a:off x="1332102" y="360997"/>
            <a:ext cx="6477000" cy="574040"/>
          </a:xfrm>
          <a:prstGeom prst="rect">
            <a:avLst/>
          </a:prstGeom>
        </p:spPr>
        <p:txBody>
          <a:bodyPr vert="horz" wrap="square" lIns="0" tIns="12700" rIns="0" bIns="0" rtlCol="0">
            <a:spAutoFit/>
          </a:bodyPr>
          <a:lstStyle>
            <a:lvl1pPr>
              <a:defRPr sz="3600" b="1" i="0">
                <a:solidFill>
                  <a:schemeClr val="tx1"/>
                </a:solidFill>
                <a:latin typeface="Times New Roman"/>
                <a:ea typeface="+mj-ea"/>
                <a:cs typeface="Times New Roman"/>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The cost </a:t>
            </a:r>
            <a:r>
              <a:rPr kumimoji="0" lang="en-US" sz="3600" b="1" i="0" u="none" strike="noStrike" kern="0" cap="none" spc="0" normalizeH="0" baseline="0" noProof="0">
                <a:ln>
                  <a:noFill/>
                </a:ln>
                <a:solidFill>
                  <a:sysClr val="windowText" lastClr="000000"/>
                </a:solidFill>
                <a:effectLst/>
                <a:uLnTx/>
                <a:uFillTx/>
                <a:latin typeface="Times New Roman"/>
                <a:ea typeface=""/>
                <a:cs typeface="Times New Roman"/>
              </a:rPr>
              <a:t>of </a:t>
            </a: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financial</a:t>
            </a:r>
            <a:r>
              <a:rPr kumimoji="0" lang="en-US" sz="3600" b="1" i="0" u="none" strike="noStrike" kern="0" cap="none" spc="10" normalizeH="0" baseline="0" noProof="0">
                <a:ln>
                  <a:noFill/>
                </a:ln>
                <a:solidFill>
                  <a:sysClr val="windowText" lastClr="000000"/>
                </a:solidFill>
                <a:effectLst/>
                <a:uLnTx/>
                <a:uFillTx/>
                <a:latin typeface="Times New Roman"/>
                <a:ea typeface=""/>
                <a:cs typeface="Times New Roman"/>
              </a:rPr>
              <a:t> </a:t>
            </a: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transactions</a:t>
            </a:r>
            <a:endParaRPr kumimoji="0" lang="en-US" sz="3600" b="1" i="0" u="none" strike="noStrike" kern="0" cap="none" spc="-5" normalizeH="0" baseline="0" noProof="0" dirty="0">
              <a:ln>
                <a:noFill/>
              </a:ln>
              <a:solidFill>
                <a:sysClr val="windowText" lastClr="000000"/>
              </a:solidFill>
              <a:effectLst/>
              <a:uLnTx/>
              <a:uFillTx/>
              <a:latin typeface="Times New Roman"/>
              <a:ea typeface=""/>
              <a:cs typeface="Times New Roman"/>
            </a:endParaRPr>
          </a:p>
        </p:txBody>
      </p:sp>
    </p:spTree>
    <p:extLst>
      <p:ext uri="{BB962C8B-B14F-4D97-AF65-F5344CB8AC3E}">
        <p14:creationId xmlns:p14="http://schemas.microsoft.com/office/powerpoint/2010/main" val="3831260994"/>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1713044" y="283170"/>
            <a:ext cx="5934317" cy="6291660"/>
          </a:xfrm>
          <a:ln>
            <a:noFill/>
          </a:ln>
        </p:spPr>
        <p:txBody>
          <a:bodyPr lIns="92075" tIns="46038" rIns="92075" bIns="46038" anchor="ctr"/>
          <a:lstStyle/>
          <a:p>
            <a:pPr>
              <a:defRPr/>
            </a:pP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금융산업 진출배경</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은행산업 진입규제 완화 및 금융 디지털화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DNA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순환 사업모델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빅테크와</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기존 금융기관의 차이점</a:t>
            </a: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자체 디지털 플랫폼 기반의 금융서비스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유리한 진입 형태 선택 가능 </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사업모델 관련 리스크 </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신용 제공 관련 리스크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경제력 집중 문제</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사용자 데이터 관리 및 보안 문제</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4.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Stable Coin </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발행 관련 리스크</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화폐주권 위협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실물〮금융부문의</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충격 증폭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준비자산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미보유</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가능성</a:t>
            </a:r>
            <a:endParaRPr lang="ko-KR" altLang="ko-KR" dirty="0">
              <a:solidFill>
                <a:schemeClr val="bg2">
                  <a:lumMod val="40000"/>
                  <a:lumOff val="60000"/>
                </a:schemeClr>
              </a:solidFill>
              <a:latin typeface="Times New Roman" pitchFamily="18" charset="0"/>
              <a:ea typeface="바탕체" pitchFamily="17" charset="-127"/>
            </a:endParaRPr>
          </a:p>
        </p:txBody>
      </p:sp>
    </p:spTree>
    <p:extLst>
      <p:ext uri="{BB962C8B-B14F-4D97-AF65-F5344CB8AC3E}">
        <p14:creationId xmlns:p14="http://schemas.microsoft.com/office/powerpoint/2010/main" val="390498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401992"/>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은행산업 진입규제 완화 및 금융 디지털화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과거 </a:t>
            </a:r>
            <a:r>
              <a:rPr lang="ko-KR" altLang="en-US" sz="2600" kern="0" dirty="0">
                <a:solidFill>
                  <a:srgbClr val="3366FF"/>
                </a:solidFill>
                <a:effectLst>
                  <a:outerShdw blurRad="38100" dist="38100" dir="2700000" algn="tl">
                    <a:srgbClr val="C0C0C0"/>
                  </a:outerShdw>
                </a:effectLst>
                <a:latin typeface="Times New Roman" pitchFamily="18" charset="0"/>
              </a:rPr>
              <a:t>은행산업의 경쟁 제한</a:t>
            </a:r>
            <a:r>
              <a:rPr lang="ko-KR" altLang="en-US" sz="2600" kern="0" dirty="0">
                <a:solidFill>
                  <a:srgbClr val="000000"/>
                </a:solidFill>
                <a:effectLst>
                  <a:outerShdw blurRad="38100" dist="38100" dir="2700000" algn="tl">
                    <a:srgbClr val="C0C0C0"/>
                  </a:outerShdw>
                </a:effectLst>
                <a:latin typeface="Times New Roman" pitchFamily="18" charset="0"/>
              </a:rPr>
              <a:t>이 금융시스템에 전반적으로 긍정적인 영향을 미친다는 인식에 따라 은행산업 진입을 규제해 왔음</a:t>
            </a:r>
          </a:p>
          <a:p>
            <a:pPr marL="457200" lvl="0" indent="-457200" defTabSz="739775">
              <a:buClr>
                <a:srgbClr val="9966FF"/>
              </a:buClr>
              <a:buFont typeface="Symbol" panose="05050102010706020507" pitchFamily="18" charset="2"/>
              <a:buChar char="Þ"/>
              <a:defRPr/>
            </a:pPr>
            <a:r>
              <a:rPr lang="ko-KR" altLang="en-US" sz="2600" kern="0" dirty="0">
                <a:solidFill>
                  <a:srgbClr val="3366FF"/>
                </a:solidFill>
                <a:effectLst>
                  <a:outerShdw blurRad="38100" dist="38100" dir="2700000" algn="tl">
                    <a:srgbClr val="C0C0C0"/>
                  </a:outerShdw>
                </a:effectLst>
                <a:latin typeface="Times New Roman" pitchFamily="18" charset="0"/>
              </a:rPr>
              <a:t>독과점적 지대</a:t>
            </a:r>
            <a:r>
              <a:rPr lang="en-US" altLang="ko-KR" sz="2600" kern="0" dirty="0">
                <a:solidFill>
                  <a:srgbClr val="3366FF"/>
                </a:solidFill>
                <a:effectLst>
                  <a:outerShdw blurRad="38100" dist="38100" dir="2700000" algn="tl">
                    <a:srgbClr val="C0C0C0"/>
                  </a:outerShdw>
                </a:effectLst>
                <a:latin typeface="Times New Roman" pitchFamily="18" charset="0"/>
              </a:rPr>
              <a:t>(rent)</a:t>
            </a:r>
            <a:r>
              <a:rPr lang="ko-KR" altLang="en-US" sz="2600" kern="0" dirty="0">
                <a:solidFill>
                  <a:srgbClr val="000000"/>
                </a:solidFill>
                <a:effectLst>
                  <a:outerShdw blurRad="38100" dist="38100" dir="2700000" algn="tl">
                    <a:srgbClr val="C0C0C0"/>
                  </a:outerShdw>
                </a:effectLst>
                <a:latin typeface="Times New Roman" pitchFamily="18" charset="0"/>
              </a:rPr>
              <a:t>를 침해 받지 않아 </a:t>
            </a:r>
            <a:r>
              <a:rPr lang="ko-KR" altLang="en-US" sz="2600" kern="0" dirty="0">
                <a:solidFill>
                  <a:srgbClr val="3366FF"/>
                </a:solidFill>
                <a:effectLst>
                  <a:outerShdw blurRad="38100" dist="38100" dir="2700000" algn="tl">
                    <a:srgbClr val="C0C0C0"/>
                  </a:outerShdw>
                </a:effectLst>
                <a:latin typeface="Times New Roman" pitchFamily="18" charset="0"/>
              </a:rPr>
              <a:t>보수적인 경영</a:t>
            </a:r>
            <a:r>
              <a:rPr lang="ko-KR" altLang="en-US" sz="2600" kern="0" dirty="0">
                <a:solidFill>
                  <a:srgbClr val="000000"/>
                </a:solidFill>
                <a:effectLst>
                  <a:outerShdw blurRad="38100" dist="38100" dir="2700000" algn="tl">
                    <a:srgbClr val="C0C0C0"/>
                  </a:outerShdw>
                </a:effectLst>
                <a:latin typeface="Times New Roman" pitchFamily="18" charset="0"/>
              </a:rPr>
              <a:t>이 가능하며 이를 통해 획득한 높은 이윤을 통해서 </a:t>
            </a:r>
            <a:r>
              <a:rPr lang="ko-KR" altLang="en-US" sz="2600" kern="0" dirty="0">
                <a:solidFill>
                  <a:srgbClr val="3366FF"/>
                </a:solidFill>
                <a:effectLst>
                  <a:outerShdw blurRad="38100" dist="38100" dir="2700000" algn="tl">
                    <a:srgbClr val="C0C0C0"/>
                  </a:outerShdw>
                </a:effectLst>
                <a:latin typeface="Times New Roman" pitchFamily="18" charset="0"/>
              </a:rPr>
              <a:t>경제위기를 극복할 수 있는 안전장치</a:t>
            </a:r>
            <a:r>
              <a:rPr lang="ko-KR" altLang="en-US" sz="2600" kern="0" dirty="0">
                <a:solidFill>
                  <a:srgbClr val="000000"/>
                </a:solidFill>
                <a:effectLst>
                  <a:outerShdw blurRad="38100" dist="38100" dir="2700000" algn="tl">
                    <a:srgbClr val="C0C0C0"/>
                  </a:outerShdw>
                </a:effectLst>
                <a:latin typeface="Times New Roman" pitchFamily="18" charset="0"/>
              </a:rPr>
              <a:t>를 형성한다는 견해가 우세 </a:t>
            </a:r>
            <a:r>
              <a:rPr lang="en-US" altLang="ko-KR" sz="2600" kern="0" dirty="0">
                <a:solidFill>
                  <a:srgbClr val="000000"/>
                </a:solidFill>
                <a:effectLst>
                  <a:outerShdw blurRad="38100" dist="38100" dir="2700000" algn="tl">
                    <a:srgbClr val="C0C0C0"/>
                  </a:outerShdw>
                </a:effectLst>
                <a:latin typeface="Times New Roman" pitchFamily="18" charset="0"/>
              </a:rPr>
              <a:t>(Hellman et al. 2000)</a:t>
            </a:r>
          </a:p>
          <a:p>
            <a:pPr marL="457200" lvl="0" indent="-457200" defTabSz="739775">
              <a:buClr>
                <a:srgbClr val="9966FF"/>
              </a:buClr>
              <a:buFont typeface="Symbol" panose="05050102010706020507" pitchFamily="18" charset="2"/>
              <a:buChar char="Þ"/>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3366FF"/>
                </a:solidFill>
                <a:effectLst>
                  <a:outerShdw blurRad="38100" dist="38100" dir="2700000" algn="tl">
                    <a:srgbClr val="C0C0C0"/>
                  </a:outerShdw>
                </a:effectLst>
                <a:latin typeface="Times New Roman" pitchFamily="18" charset="0"/>
              </a:rPr>
              <a:t>우리나라</a:t>
            </a:r>
            <a:r>
              <a:rPr lang="ko-KR" altLang="en-US" sz="2600" kern="0" dirty="0">
                <a:solidFill>
                  <a:srgbClr val="000000"/>
                </a:solidFill>
                <a:effectLst>
                  <a:outerShdw blurRad="38100" dist="38100" dir="2700000" algn="tl">
                    <a:srgbClr val="C0C0C0"/>
                  </a:outerShdw>
                </a:effectLst>
                <a:latin typeface="Times New Roman" pitchFamily="18" charset="0"/>
              </a:rPr>
              <a:t>는 </a:t>
            </a:r>
            <a:r>
              <a:rPr lang="en-US" altLang="ko-KR" sz="2600" kern="0" dirty="0">
                <a:solidFill>
                  <a:srgbClr val="000000"/>
                </a:solidFill>
                <a:effectLst>
                  <a:outerShdw blurRad="38100" dist="38100" dir="2700000" algn="tl">
                    <a:srgbClr val="C0C0C0"/>
                  </a:outerShdw>
                </a:effectLst>
                <a:latin typeface="Times New Roman" pitchFamily="18" charset="0"/>
              </a:rPr>
              <a:t>1997</a:t>
            </a:r>
            <a:r>
              <a:rPr lang="ko-KR" altLang="en-US" sz="2600" kern="0" dirty="0">
                <a:solidFill>
                  <a:srgbClr val="000000"/>
                </a:solidFill>
                <a:effectLst>
                  <a:outerShdw blurRad="38100" dist="38100" dir="2700000" algn="tl">
                    <a:srgbClr val="C0C0C0"/>
                  </a:outerShdw>
                </a:effectLst>
                <a:latin typeface="Times New Roman" pitchFamily="18" charset="0"/>
              </a:rPr>
              <a:t>년 외환위기 이후 은행의 부실로 인한 금융위기 가능성을 감안하여 은행산업의 경쟁을 정책적으로 제한해 온 측면이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65752464"/>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6" name="내용 개체 틀 3">
            <a:extLst>
              <a:ext uri="{FF2B5EF4-FFF2-40B4-BE49-F238E27FC236}">
                <a16:creationId xmlns:a16="http://schemas.microsoft.com/office/drawing/2014/main" id="{96F0744C-9F1E-4594-AB59-28C34F63C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2919" y="1001105"/>
            <a:ext cx="8643999" cy="5399349"/>
          </a:xfrm>
          <a:prstGeom prst="rect">
            <a:avLst/>
          </a:prstGeom>
          <a:solidFill>
            <a:sysClr val="window" lastClr="FFFFFF">
              <a:alpha val="79000"/>
            </a:sysClr>
          </a:solidFill>
          <a:ln w="9525" algn="ctr">
            <a:noFill/>
            <a:miter lim="800000"/>
            <a:headEnd/>
            <a:tailEnd/>
          </a:ln>
          <a:effectLst/>
        </p:spPr>
      </p:pic>
    </p:spTree>
    <p:extLst>
      <p:ext uri="{BB962C8B-B14F-4D97-AF65-F5344CB8AC3E}">
        <p14:creationId xmlns:p14="http://schemas.microsoft.com/office/powerpoint/2010/main" val="4150518330"/>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922134"/>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은행산업 진입규제 완화 및 금융 디지털화</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은행산업의 </a:t>
            </a:r>
            <a:r>
              <a:rPr lang="ko-KR" altLang="en-US" sz="2600" kern="0" dirty="0">
                <a:solidFill>
                  <a:srgbClr val="3366FF"/>
                </a:solidFill>
                <a:effectLst>
                  <a:outerShdw blurRad="38100" dist="38100" dir="2700000" algn="tl">
                    <a:srgbClr val="C0C0C0"/>
                  </a:outerShdw>
                </a:effectLst>
                <a:latin typeface="Times New Roman" pitchFamily="18" charset="0"/>
              </a:rPr>
              <a:t>경쟁 제한이 소비자 후생에 부정적</a:t>
            </a:r>
            <a:r>
              <a:rPr lang="ko-KR" altLang="en-US" sz="2600" kern="0" dirty="0">
                <a:solidFill>
                  <a:srgbClr val="000000"/>
                </a:solidFill>
                <a:effectLst>
                  <a:outerShdw blurRad="38100" dist="38100" dir="2700000" algn="tl">
                    <a:srgbClr val="C0C0C0"/>
                  </a:outerShdw>
                </a:effectLst>
                <a:latin typeface="Times New Roman" pitchFamily="18" charset="0"/>
              </a:rPr>
              <a:t>이라는 인식이 높아짐에 따라 금융서비스 진입규제 완화와 금융서비스의 디지털화를 통한 금융혁신 추진</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은행산업의 높은 집중도는 </a:t>
            </a:r>
            <a:r>
              <a:rPr lang="ko-KR" altLang="en-US" sz="2600" kern="0" dirty="0">
                <a:solidFill>
                  <a:srgbClr val="3366FF"/>
                </a:solidFill>
                <a:effectLst>
                  <a:outerShdw blurRad="38100" dist="38100" dir="2700000" algn="tl">
                    <a:srgbClr val="C0C0C0"/>
                  </a:outerShdw>
                </a:effectLst>
                <a:latin typeface="Times New Roman" pitchFamily="18" charset="0"/>
              </a:rPr>
              <a:t>비효율적 자금 수급</a:t>
            </a:r>
            <a:r>
              <a:rPr lang="ko-KR" altLang="en-US" sz="2600" kern="0" dirty="0">
                <a:solidFill>
                  <a:srgbClr val="000000"/>
                </a:solidFill>
                <a:effectLst>
                  <a:outerShdw blurRad="38100" dist="38100" dir="2700000" algn="tl">
                    <a:srgbClr val="C0C0C0"/>
                  </a:outerShdw>
                </a:effectLst>
                <a:latin typeface="Times New Roman" pitchFamily="18" charset="0"/>
              </a:rPr>
              <a:t>으로     이어져 </a:t>
            </a:r>
            <a:r>
              <a:rPr lang="ko-KR" altLang="en-US" sz="2600" kern="0" dirty="0">
                <a:solidFill>
                  <a:srgbClr val="3366FF"/>
                </a:solidFill>
                <a:effectLst>
                  <a:outerShdw blurRad="38100" dist="38100" dir="2700000" algn="tl">
                    <a:srgbClr val="C0C0C0"/>
                  </a:outerShdw>
                </a:effectLst>
                <a:latin typeface="Times New Roman" pitchFamily="18" charset="0"/>
              </a:rPr>
              <a:t>소비자가 부담하는 금융비용이 증가</a:t>
            </a:r>
            <a:r>
              <a:rPr lang="ko-KR" altLang="en-US" sz="2600" kern="0" dirty="0">
                <a:solidFill>
                  <a:srgbClr val="000000"/>
                </a:solidFill>
                <a:effectLst>
                  <a:outerShdw blurRad="38100" dist="38100" dir="2700000" algn="tl">
                    <a:srgbClr val="C0C0C0"/>
                  </a:outerShdw>
                </a:effectLst>
                <a:latin typeface="Times New Roman" pitchFamily="18" charset="0"/>
              </a:rPr>
              <a:t>한다는 견해가 제기 </a:t>
            </a:r>
            <a:r>
              <a:rPr lang="en-US" altLang="ko-KR" sz="2600" kern="0" dirty="0">
                <a:solidFill>
                  <a:srgbClr val="000000"/>
                </a:solidFill>
                <a:effectLst>
                  <a:outerShdw blurRad="38100" dist="38100" dir="2700000" algn="tl">
                    <a:srgbClr val="C0C0C0"/>
                  </a:outerShdw>
                </a:effectLst>
                <a:latin typeface="Times New Roman" pitchFamily="18" charset="0"/>
              </a:rPr>
              <a:t>(Philippon 2015)</a:t>
            </a:r>
          </a:p>
          <a:p>
            <a:pPr marL="252000" lvl="0" indent="-252000" defTabSz="739775">
              <a:buClr>
                <a:srgbClr val="9966FF"/>
              </a:buClr>
              <a:buFont typeface="Arial" panose="020B0604020202020204" pitchFamily="34" charset="0"/>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엄격한 진입규제로 과점구조가 고착화된 국내 은행산업은 은행이 비이자 수익보다는 이자 수익에 편중되어 </a:t>
            </a:r>
            <a:r>
              <a:rPr lang="ko-KR" altLang="en-US" sz="2600" kern="0" dirty="0" err="1">
                <a:solidFill>
                  <a:srgbClr val="3366FF"/>
                </a:solidFill>
                <a:effectLst>
                  <a:outerShdw blurRad="38100" dist="38100" dir="2700000" algn="tl">
                    <a:srgbClr val="C0C0C0"/>
                  </a:outerShdw>
                </a:effectLst>
                <a:latin typeface="Times New Roman" pitchFamily="18" charset="0"/>
              </a:rPr>
              <a:t>저위험</a:t>
            </a:r>
            <a:r>
              <a:rPr lang="en-US" altLang="ko-KR"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a:solidFill>
                  <a:srgbClr val="3366FF"/>
                </a:solidFill>
                <a:effectLst>
                  <a:outerShdw blurRad="38100" dist="38100" dir="2700000" algn="tl">
                    <a:srgbClr val="C0C0C0"/>
                  </a:outerShdw>
                </a:effectLst>
                <a:latin typeface="Times New Roman" pitchFamily="18" charset="0"/>
              </a:rPr>
              <a:t>고수익 </a:t>
            </a:r>
            <a:r>
              <a:rPr lang="ko-KR" altLang="en-US" sz="2600" kern="0" dirty="0">
                <a:solidFill>
                  <a:srgbClr val="000000"/>
                </a:solidFill>
                <a:effectLst>
                  <a:outerShdw blurRad="38100" dist="38100" dir="2700000" algn="tl">
                    <a:srgbClr val="C0C0C0"/>
                  </a:outerShdw>
                </a:effectLst>
                <a:latin typeface="Times New Roman" pitchFamily="18" charset="0"/>
              </a:rPr>
              <a:t>추구가 가능한 </a:t>
            </a:r>
            <a:r>
              <a:rPr lang="ko-KR" altLang="en-US" sz="2600" kern="0" dirty="0">
                <a:solidFill>
                  <a:srgbClr val="3366FF"/>
                </a:solidFill>
                <a:effectLst>
                  <a:outerShdw blurRad="38100" dist="38100" dir="2700000" algn="tl">
                    <a:srgbClr val="C0C0C0"/>
                  </a:outerShdw>
                </a:effectLst>
                <a:latin typeface="Times New Roman" pitchFamily="18" charset="0"/>
              </a:rPr>
              <a:t>담보중심의 대출을 운용</a:t>
            </a:r>
            <a:r>
              <a:rPr lang="ko-KR" altLang="en-US" sz="2600" kern="0" dirty="0">
                <a:solidFill>
                  <a:srgbClr val="000000"/>
                </a:solidFill>
                <a:effectLst>
                  <a:outerShdw blurRad="38100" dist="38100" dir="2700000" algn="tl">
                    <a:srgbClr val="C0C0C0"/>
                  </a:outerShdw>
                </a:effectLst>
                <a:latin typeface="Times New Roman" pitchFamily="18" charset="0"/>
              </a:rPr>
              <a:t>하는 실정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김훈 등 </a:t>
            </a:r>
            <a:r>
              <a:rPr lang="en-US" altLang="ko-KR" sz="2600" kern="0" dirty="0">
                <a:solidFill>
                  <a:srgbClr val="000000"/>
                </a:solidFill>
                <a:effectLst>
                  <a:outerShdw blurRad="38100" dist="38100" dir="2700000" algn="tl">
                    <a:srgbClr val="C0C0C0"/>
                  </a:outerShdw>
                </a:effectLst>
                <a:latin typeface="Times New Roman" pitchFamily="18" charset="0"/>
              </a:rPr>
              <a:t>2019)</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402459659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pic>
        <p:nvPicPr>
          <p:cNvPr id="1026" name="Picture 2" descr="https://upload.wikimedia.org/wikipedia/commons/thumb/d/df/10_Largest_Corporations_by_Market_Capitalization.png/400px-10_Largest_Corporations_by_Market_Capitalization.png">
            <a:extLst>
              <a:ext uri="{FF2B5EF4-FFF2-40B4-BE49-F238E27FC236}">
                <a16:creationId xmlns:a16="http://schemas.microsoft.com/office/drawing/2014/main" id="{C958E8F5-0371-49D0-BE41-13B27F90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3747"/>
            <a:ext cx="6673874" cy="500540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hlinkClick r:id="rId3"/>
            <a:extLst>
              <a:ext uri="{FF2B5EF4-FFF2-40B4-BE49-F238E27FC236}">
                <a16:creationId xmlns:a16="http://schemas.microsoft.com/office/drawing/2014/main" id="{26CE1FD2-9AEB-44BA-B591-57E7D76FEE25}"/>
              </a:ext>
            </a:extLst>
          </p:cNvPr>
          <p:cNvSpPr/>
          <p:nvPr/>
        </p:nvSpPr>
        <p:spPr>
          <a:xfrm>
            <a:off x="539552" y="5733256"/>
            <a:ext cx="8071048" cy="830997"/>
          </a:xfrm>
          <a:prstGeom prst="rect">
            <a:avLst/>
          </a:prstGeom>
          <a:ln>
            <a:solidFill>
              <a:srgbClr val="FF0000"/>
            </a:solidFill>
          </a:ln>
        </p:spPr>
        <p:txBody>
          <a:bodyPr wrap="square">
            <a:spAutoFit/>
          </a:bodyPr>
          <a:lstStyle/>
          <a:p>
            <a:r>
              <a:rPr lang="en-US" altLang="ko-KR" sz="2400" dirty="0">
                <a:solidFill>
                  <a:srgbClr val="0000FF"/>
                </a:solidFill>
              </a:rPr>
              <a:t>https://companiesmarketcap.com/south-korea/largest-companies-in-south-korea-by-market-cap/</a:t>
            </a:r>
            <a:endParaRPr lang="ko-KR" altLang="en-US" sz="2400" dirty="0">
              <a:solidFill>
                <a:srgbClr val="0000FF"/>
              </a:solidFill>
            </a:endParaRPr>
          </a:p>
        </p:txBody>
      </p:sp>
    </p:spTree>
    <p:extLst>
      <p:ext uri="{BB962C8B-B14F-4D97-AF65-F5344CB8AC3E}">
        <p14:creationId xmlns:p14="http://schemas.microsoft.com/office/powerpoint/2010/main" val="2756998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827584" y="1161569"/>
            <a:ext cx="8568952" cy="1259319"/>
          </a:xfrm>
        </p:spPr>
        <p:txBody>
          <a:bodyPr/>
          <a:lstStyle/>
          <a:p>
            <a:pPr marL="0" indent="0" defTabSz="55775">
              <a:lnSpc>
                <a:spcPct val="100000"/>
              </a:lnSpc>
              <a:buClr>
                <a:srgbClr val="9966FF"/>
              </a:buClr>
              <a:buNone/>
              <a:defRPr/>
            </a:pPr>
            <a:r>
              <a:rPr lang="en-US" altLang="ko-KR"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err="1">
                <a:effectLst>
                  <a:outerShdw blurRad="38100" dist="38100" dir="2700000" algn="tl">
                    <a:srgbClr val="C0C0C0"/>
                  </a:outerShdw>
                </a:effectLst>
                <a:latin typeface="Times New Roman" pitchFamily="18" charset="0"/>
                <a:ea typeface="바탕체" pitchFamily="17" charset="-127"/>
              </a:rPr>
              <a:t>Philippon</a:t>
            </a:r>
            <a:r>
              <a:rPr lang="en-US" altLang="ko-KR" sz="2400" dirty="0">
                <a:effectLst>
                  <a:outerShdw blurRad="38100" dist="38100" dir="2700000" algn="tl">
                    <a:srgbClr val="C0C0C0"/>
                  </a:outerShdw>
                </a:effectLst>
                <a:latin typeface="Times New Roman" pitchFamily="18" charset="0"/>
                <a:ea typeface="바탕체" pitchFamily="17" charset="-127"/>
              </a:rPr>
              <a:t>(2016)</a:t>
            </a:r>
            <a:r>
              <a:rPr lang="ko-KR" altLang="en-US" sz="2400" dirty="0">
                <a:effectLst>
                  <a:outerShdw blurRad="38100" dist="38100" dir="2700000" algn="tl">
                    <a:srgbClr val="C0C0C0"/>
                  </a:outerShdw>
                </a:effectLst>
                <a:latin typeface="Times New Roman" pitchFamily="18" charset="0"/>
                <a:ea typeface="바탕체" pitchFamily="17" charset="-127"/>
              </a:rPr>
              <a:t>이 미국의 </a:t>
            </a:r>
            <a:r>
              <a:rPr lang="en-US" altLang="ko-KR" sz="2400" dirty="0">
                <a:effectLst>
                  <a:outerShdw blurRad="38100" dist="38100" dir="2700000" algn="tl">
                    <a:srgbClr val="C0C0C0"/>
                  </a:outerShdw>
                </a:effectLst>
                <a:latin typeface="Times New Roman" pitchFamily="18" charset="0"/>
                <a:ea typeface="바탕체" pitchFamily="17" charset="-127"/>
              </a:rPr>
              <a:t>1886~2015</a:t>
            </a:r>
            <a:r>
              <a:rPr lang="ko-KR" altLang="en-US" sz="2400" dirty="0">
                <a:effectLst>
                  <a:outerShdw blurRad="38100" dist="38100" dir="2700000" algn="tl">
                    <a:srgbClr val="C0C0C0"/>
                  </a:outerShdw>
                </a:effectLst>
                <a:latin typeface="Times New Roman" pitchFamily="18" charset="0"/>
                <a:ea typeface="바탕체" pitchFamily="17" charset="-127"/>
              </a:rPr>
              <a:t>년 자료를 이용하여 </a:t>
            </a:r>
            <a:r>
              <a:rPr lang="en-US" altLang="ko-KR" sz="2400" dirty="0">
                <a:effectLst>
                  <a:outerShdw blurRad="38100" dist="38100" dir="2700000" algn="tl">
                    <a:srgbClr val="C0C0C0"/>
                  </a:outerShdw>
                </a:effectLst>
                <a:latin typeface="Times New Roman" pitchFamily="18" charset="0"/>
                <a:ea typeface="바탕체" pitchFamily="17" charset="-127"/>
              </a:rPr>
              <a:t>												</a:t>
            </a:r>
            <a:r>
              <a:rPr lang="ko-KR" altLang="en-US" sz="2400" dirty="0">
                <a:effectLst>
                  <a:outerShdw blurRad="38100" dist="38100" dir="2700000" algn="tl">
                    <a:srgbClr val="C0C0C0"/>
                  </a:outerShdw>
                </a:effectLst>
                <a:latin typeface="Times New Roman" pitchFamily="18" charset="0"/>
                <a:ea typeface="바탕체" pitchFamily="17" charset="-127"/>
              </a:rPr>
              <a:t>추정한 결과에 따르면 단위당 금융중개 비용은 </a:t>
            </a:r>
            <a:r>
              <a:rPr lang="en-US" altLang="ko-KR" sz="2400" dirty="0">
                <a:effectLst>
                  <a:outerShdw blurRad="38100" dist="38100" dir="2700000" algn="tl">
                    <a:srgbClr val="C0C0C0"/>
                  </a:outerShdw>
                </a:effectLst>
                <a:latin typeface="Times New Roman" pitchFamily="18" charset="0"/>
                <a:ea typeface="바탕체" pitchFamily="17" charset="-127"/>
              </a:rPr>
              <a:t>2.0% 																						</a:t>
            </a:r>
            <a:r>
              <a:rPr lang="ko-KR" altLang="en-US" sz="2400" dirty="0">
                <a:effectLst>
                  <a:outerShdw blurRad="38100" dist="38100" dir="2700000" algn="tl">
                    <a:srgbClr val="C0C0C0"/>
                  </a:outerShdw>
                </a:effectLst>
                <a:latin typeface="Times New Roman" pitchFamily="18" charset="0"/>
                <a:ea typeface="바탕체" pitchFamily="17" charset="-127"/>
              </a:rPr>
              <a:t>내외의 수준에서 큰 변화가 없었음</a:t>
            </a:r>
          </a:p>
        </p:txBody>
      </p:sp>
      <p:pic>
        <p:nvPicPr>
          <p:cNvPr id="2" name="그림 1"/>
          <p:cNvPicPr>
            <a:picLocks noChangeAspect="1"/>
          </p:cNvPicPr>
          <p:nvPr/>
        </p:nvPicPr>
        <p:blipFill>
          <a:blip r:embed="rId2"/>
          <a:stretch>
            <a:fillRect/>
          </a:stretch>
        </p:blipFill>
        <p:spPr>
          <a:xfrm>
            <a:off x="1547664" y="2612786"/>
            <a:ext cx="6192874" cy="4128582"/>
          </a:xfrm>
          <a:prstGeom prst="rect">
            <a:avLst/>
          </a:prstGeom>
        </p:spPr>
      </p:pic>
      <p:sp>
        <p:nvSpPr>
          <p:cNvPr id="7" name="object 2"/>
          <p:cNvSpPr txBox="1">
            <a:spLocks/>
          </p:cNvSpPr>
          <p:nvPr/>
        </p:nvSpPr>
        <p:spPr>
          <a:xfrm>
            <a:off x="1332102" y="360997"/>
            <a:ext cx="6477000" cy="574040"/>
          </a:xfrm>
          <a:prstGeom prst="rect">
            <a:avLst/>
          </a:prstGeom>
        </p:spPr>
        <p:txBody>
          <a:bodyPr vert="horz" wrap="square" lIns="0" tIns="12700" rIns="0" bIns="0" rtlCol="0">
            <a:spAutoFit/>
          </a:bodyPr>
          <a:lstStyle>
            <a:lvl1pPr>
              <a:defRPr sz="3600" b="1" i="0">
                <a:solidFill>
                  <a:schemeClr val="tx1"/>
                </a:solidFill>
                <a:latin typeface="Times New Roman"/>
                <a:ea typeface="+mj-ea"/>
                <a:cs typeface="Times New Roman"/>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The cost </a:t>
            </a:r>
            <a:r>
              <a:rPr kumimoji="0" lang="en-US" sz="3600" b="1" i="0" u="none" strike="noStrike" kern="0" cap="none" spc="0" normalizeH="0" baseline="0" noProof="0">
                <a:ln>
                  <a:noFill/>
                </a:ln>
                <a:solidFill>
                  <a:sysClr val="windowText" lastClr="000000"/>
                </a:solidFill>
                <a:effectLst/>
                <a:uLnTx/>
                <a:uFillTx/>
                <a:latin typeface="Times New Roman"/>
                <a:ea typeface=""/>
                <a:cs typeface="Times New Roman"/>
              </a:rPr>
              <a:t>of </a:t>
            </a: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financial</a:t>
            </a:r>
            <a:r>
              <a:rPr kumimoji="0" lang="en-US" sz="3600" b="1" i="0" u="none" strike="noStrike" kern="0" cap="none" spc="10" normalizeH="0" baseline="0" noProof="0">
                <a:ln>
                  <a:noFill/>
                </a:ln>
                <a:solidFill>
                  <a:sysClr val="windowText" lastClr="000000"/>
                </a:solidFill>
                <a:effectLst/>
                <a:uLnTx/>
                <a:uFillTx/>
                <a:latin typeface="Times New Roman"/>
                <a:ea typeface=""/>
                <a:cs typeface="Times New Roman"/>
              </a:rPr>
              <a:t> </a:t>
            </a:r>
            <a:r>
              <a:rPr kumimoji="0" lang="en-US" sz="3600" b="1" i="0" u="none" strike="noStrike" kern="0" cap="none" spc="-5" normalizeH="0" baseline="0" noProof="0">
                <a:ln>
                  <a:noFill/>
                </a:ln>
                <a:solidFill>
                  <a:sysClr val="windowText" lastClr="000000"/>
                </a:solidFill>
                <a:effectLst/>
                <a:uLnTx/>
                <a:uFillTx/>
                <a:latin typeface="Times New Roman"/>
                <a:ea typeface=""/>
                <a:cs typeface="Times New Roman"/>
              </a:rPr>
              <a:t>transactions</a:t>
            </a:r>
            <a:endParaRPr kumimoji="0" lang="en-US" sz="3600" b="1" i="0" u="none" strike="noStrike" kern="0" cap="none" spc="-5" normalizeH="0" baseline="0" noProof="0" dirty="0">
              <a:ln>
                <a:noFill/>
              </a:ln>
              <a:solidFill>
                <a:sysClr val="windowText" lastClr="000000"/>
              </a:solidFill>
              <a:effectLst/>
              <a:uLnTx/>
              <a:uFillTx/>
              <a:latin typeface="Times New Roman"/>
              <a:ea typeface=""/>
              <a:cs typeface="Times New Roman"/>
            </a:endParaRPr>
          </a:p>
        </p:txBody>
      </p:sp>
    </p:spTree>
    <p:extLst>
      <p:ext uri="{BB962C8B-B14F-4D97-AF65-F5344CB8AC3E}">
        <p14:creationId xmlns:p14="http://schemas.microsoft.com/office/powerpoint/2010/main" val="192146848"/>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321696"/>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은행산업 진입규제 완화 및 금융 디지털화</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인터넷 보급 확대와 스마트폰 대중화</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금융서비스의 디지털화</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비금융기관의 금융산업 진입장벽 해소</a:t>
            </a:r>
          </a:p>
          <a:p>
            <a:pPr marL="252000" lvl="0" indent="-252000" defTabSz="739775">
              <a:buClr>
                <a:srgbClr val="9966FF"/>
              </a:buClr>
              <a:buFont typeface="Arial" panose="020B0604020202020204" pitchFamily="34" charset="0"/>
              <a:buChar char="•"/>
              <a:defRPr/>
            </a:pPr>
            <a:endParaRPr lang="ko-KR" altLang="en-US"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tabLst>
                <a:tab pos="442913" algn="l"/>
              </a:tabLst>
              <a:defRPr/>
            </a:pPr>
            <a:r>
              <a:rPr lang="ko-KR" altLang="en-US" sz="2600" kern="0" dirty="0">
                <a:solidFill>
                  <a:srgbClr val="000000"/>
                </a:solidFill>
                <a:effectLst>
                  <a:outerShdw blurRad="38100" dist="38100" dir="2700000" algn="tl">
                    <a:srgbClr val="C0C0C0"/>
                  </a:outerShdw>
                </a:effectLst>
                <a:latin typeface="Times New Roman" pitchFamily="18" charset="0"/>
              </a:rPr>
              <a:t>스마트폰을 통한 </a:t>
            </a:r>
            <a:r>
              <a:rPr lang="ko-KR" altLang="en-US" sz="2600" kern="0" dirty="0" err="1">
                <a:solidFill>
                  <a:srgbClr val="000000"/>
                </a:solidFill>
                <a:effectLst>
                  <a:outerShdw blurRad="38100" dist="38100" dir="2700000" algn="tl">
                    <a:srgbClr val="C0C0C0"/>
                  </a:outerShdw>
                </a:effectLst>
                <a:latin typeface="Times New Roman" pitchFamily="18" charset="0"/>
              </a:rPr>
              <a:t>온라인뱅킹</a:t>
            </a:r>
            <a:r>
              <a:rPr lang="ko-KR" altLang="en-US" sz="2600" kern="0" dirty="0">
                <a:solidFill>
                  <a:srgbClr val="000000"/>
                </a:solidFill>
                <a:effectLst>
                  <a:outerShdw blurRad="38100" dist="38100" dir="2700000" algn="tl">
                    <a:srgbClr val="C0C0C0"/>
                  </a:outerShdw>
                </a:effectLst>
                <a:latin typeface="Times New Roman" pitchFamily="18" charset="0"/>
              </a:rPr>
              <a:t> 대중화는 은행 방문 거래를 대체하였으며</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신규 진입자는 </a:t>
            </a:r>
            <a:r>
              <a:rPr lang="ko-KR" altLang="en-US" sz="2600" kern="0" dirty="0">
                <a:solidFill>
                  <a:srgbClr val="3366FF"/>
                </a:solidFill>
                <a:effectLst>
                  <a:outerShdw blurRad="38100" dist="38100" dir="2700000" algn="tl">
                    <a:srgbClr val="C0C0C0"/>
                  </a:outerShdw>
                </a:effectLst>
                <a:latin typeface="Times New Roman" pitchFamily="18" charset="0"/>
              </a:rPr>
              <a:t>온라인 플랫폼 구축을 통해 효율적인 소비자 접근</a:t>
            </a:r>
            <a:r>
              <a:rPr lang="ko-KR" altLang="en-US" sz="2600" kern="0" dirty="0">
                <a:solidFill>
                  <a:srgbClr val="000000"/>
                </a:solidFill>
                <a:effectLst>
                  <a:outerShdw blurRad="38100" dist="38100" dir="2700000" algn="tl">
                    <a:srgbClr val="C0C0C0"/>
                  </a:outerShdw>
                </a:effectLst>
                <a:latin typeface="Times New Roman" pitchFamily="18" charset="0"/>
              </a:rPr>
              <a:t>이 가능해짐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en-US" altLang="ko-KR" sz="2600" kern="0" dirty="0" err="1">
                <a:solidFill>
                  <a:srgbClr val="000000"/>
                </a:solidFill>
                <a:effectLst>
                  <a:outerShdw blurRad="38100" dist="38100" dir="2700000" algn="tl">
                    <a:srgbClr val="C0C0C0"/>
                  </a:outerShdw>
                </a:effectLst>
                <a:latin typeface="Times New Roman" pitchFamily="18" charset="0"/>
              </a:rPr>
              <a:t>Corrocher</a:t>
            </a:r>
            <a:r>
              <a:rPr lang="en-US" altLang="ko-KR" sz="2600" kern="0" dirty="0">
                <a:solidFill>
                  <a:srgbClr val="000000"/>
                </a:solidFill>
                <a:effectLst>
                  <a:outerShdw blurRad="38100" dist="38100" dir="2700000" algn="tl">
                    <a:srgbClr val="C0C0C0"/>
                  </a:outerShdw>
                </a:effectLst>
                <a:latin typeface="Times New Roman" pitchFamily="18" charset="0"/>
              </a:rPr>
              <a:t> 2006)</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78056968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121915"/>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은행산업 진입규제 완화 및 금융 디지털화</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요약하면</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과점적 시장구조를 갖는 은행산업에 대한 </a:t>
            </a:r>
            <a:r>
              <a:rPr lang="ko-KR" altLang="en-US" sz="2600" kern="0" dirty="0">
                <a:solidFill>
                  <a:srgbClr val="3366FF"/>
                </a:solidFill>
                <a:effectLst>
                  <a:outerShdw blurRad="38100" dist="38100" dir="2700000" algn="tl">
                    <a:srgbClr val="C0C0C0"/>
                  </a:outerShdw>
                </a:effectLst>
                <a:latin typeface="Times New Roman" pitchFamily="18" charset="0"/>
              </a:rPr>
              <a:t>진입규제 완화 </a:t>
            </a:r>
            <a:r>
              <a:rPr lang="ko-KR" altLang="en-US" sz="2600" kern="0" dirty="0">
                <a:solidFill>
                  <a:srgbClr val="000000"/>
                </a:solidFill>
                <a:effectLst>
                  <a:outerShdw blurRad="38100" dist="38100" dir="2700000" algn="tl">
                    <a:srgbClr val="C0C0C0"/>
                  </a:outerShdw>
                </a:effectLst>
                <a:latin typeface="Times New Roman" pitchFamily="18" charset="0"/>
              </a:rPr>
              <a:t>정책과 </a:t>
            </a:r>
            <a:r>
              <a:rPr lang="ko-KR" altLang="en-US" sz="2600" kern="0" dirty="0">
                <a:solidFill>
                  <a:srgbClr val="3366FF"/>
                </a:solidFill>
                <a:effectLst>
                  <a:outerShdw blurRad="38100" dist="38100" dir="2700000" algn="tl">
                    <a:srgbClr val="C0C0C0"/>
                  </a:outerShdw>
                </a:effectLst>
                <a:latin typeface="Times New Roman" pitchFamily="18" charset="0"/>
              </a:rPr>
              <a:t>금융서비스의 디지털화</a:t>
            </a:r>
            <a:r>
              <a:rPr lang="ko-KR" altLang="en-US" sz="2600" kern="0" dirty="0">
                <a:solidFill>
                  <a:srgbClr val="000000"/>
                </a:solidFill>
                <a:effectLst>
                  <a:outerShdw blurRad="38100" dist="38100" dir="2700000" algn="tl">
                    <a:srgbClr val="C0C0C0"/>
                  </a:outerShdw>
                </a:effectLst>
                <a:latin typeface="Times New Roman" pitchFamily="18" charset="0"/>
              </a:rPr>
              <a:t>는 </a:t>
            </a:r>
            <a:r>
              <a:rPr lang="ko-KR" altLang="en-US" sz="2600" kern="0" dirty="0" err="1">
                <a:solidFill>
                  <a:srgbClr val="000000"/>
                </a:solidFill>
                <a:effectLst>
                  <a:outerShdw blurRad="38100" dist="38100" dir="2700000" algn="tl">
                    <a:srgbClr val="C0C0C0"/>
                  </a:outerShdw>
                </a:effectLst>
                <a:latin typeface="Times New Roman" pitchFamily="18" charset="0"/>
              </a:rPr>
              <a:t>비전통</a:t>
            </a:r>
            <a:r>
              <a:rPr lang="ko-KR" altLang="en-US" sz="2600" kern="0" dirty="0">
                <a:solidFill>
                  <a:srgbClr val="000000"/>
                </a:solidFill>
                <a:effectLst>
                  <a:outerShdw blurRad="38100" dist="38100" dir="2700000" algn="tl">
                    <a:srgbClr val="C0C0C0"/>
                  </a:outerShdw>
                </a:effectLst>
                <a:latin typeface="Times New Roman" pitchFamily="18" charset="0"/>
              </a:rPr>
              <a:t> 금융기관들의 은행산업 진입을 가속화</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우리나라</a:t>
            </a:r>
            <a:r>
              <a:rPr lang="en-US" altLang="ko-KR" sz="2600" kern="0" dirty="0">
                <a:solidFill>
                  <a:srgbClr val="000000"/>
                </a:solidFill>
                <a:effectLst>
                  <a:outerShdw blurRad="38100" dist="38100" dir="2700000" algn="tl">
                    <a:srgbClr val="C0C0C0"/>
                  </a:outerShdw>
                </a:effectLst>
                <a:latin typeface="Times New Roman" pitchFamily="18" charset="0"/>
              </a:rPr>
              <a:t>: 2015</a:t>
            </a:r>
            <a:r>
              <a:rPr lang="ko-KR" altLang="en-US" sz="2600" kern="0" dirty="0">
                <a:solidFill>
                  <a:srgbClr val="000000"/>
                </a:solidFill>
                <a:effectLst>
                  <a:outerShdw blurRad="38100" dist="38100" dir="2700000" algn="tl">
                    <a:srgbClr val="C0C0C0"/>
                  </a:outerShdw>
                </a:effectLst>
                <a:latin typeface="Times New Roman" pitchFamily="18" charset="0"/>
              </a:rPr>
              <a:t>년의 </a:t>
            </a:r>
            <a:r>
              <a:rPr lang="en-US" altLang="ko-KR" sz="2600" kern="0" dirty="0">
                <a:solidFill>
                  <a:srgbClr val="000000"/>
                </a:solidFill>
                <a:effectLst>
                  <a:outerShdw blurRad="38100" dist="38100" dir="2700000" algn="tl">
                    <a:srgbClr val="C0C0C0"/>
                  </a:outerShdw>
                </a:effectLst>
                <a:latin typeface="Times New Roman" pitchFamily="18" charset="0"/>
              </a:rPr>
              <a:t>IT⋅</a:t>
            </a:r>
            <a:r>
              <a:rPr lang="ko-KR" altLang="en-US" sz="2600" kern="0" dirty="0">
                <a:solidFill>
                  <a:srgbClr val="000000"/>
                </a:solidFill>
                <a:effectLst>
                  <a:outerShdw blurRad="38100" dist="38100" dir="2700000" algn="tl">
                    <a:srgbClr val="C0C0C0"/>
                  </a:outerShdw>
                </a:effectLst>
                <a:latin typeface="Times New Roman" pitchFamily="18" charset="0"/>
              </a:rPr>
              <a:t>금융융합 지원방안에 따라 기업들의 창의적인 아이디어를 펼칠 수 있도록    기존 규제를 </a:t>
            </a:r>
            <a:r>
              <a:rPr lang="ko-KR" altLang="en-US" sz="2600" kern="0" dirty="0" err="1">
                <a:solidFill>
                  <a:srgbClr val="000000"/>
                </a:solidFill>
                <a:effectLst>
                  <a:outerShdw blurRad="38100" dist="38100" dir="2700000" algn="tl">
                    <a:srgbClr val="C0C0C0"/>
                  </a:outerShdw>
                </a:effectLst>
                <a:latin typeface="Times New Roman" pitchFamily="18" charset="0"/>
              </a:rPr>
              <a:t>면제해주는</a:t>
            </a:r>
            <a:r>
              <a:rPr lang="ko-KR" altLang="en-US" sz="2600" kern="0" dirty="0" err="1">
                <a:solidFill>
                  <a:srgbClr val="3366FF"/>
                </a:solidFill>
                <a:effectLst>
                  <a:outerShdw blurRad="38100" dist="38100" dir="2700000" algn="tl">
                    <a:srgbClr val="C0C0C0"/>
                  </a:outerShdw>
                </a:effectLst>
                <a:latin typeface="Times New Roman" pitchFamily="18" charset="0"/>
              </a:rPr>
              <a:t>「샌드박스」</a:t>
            </a:r>
            <a:r>
              <a:rPr lang="ko-KR" altLang="en-US" sz="2600" kern="0" dirty="0" err="1">
                <a:solidFill>
                  <a:srgbClr val="000000"/>
                </a:solidFill>
                <a:effectLst>
                  <a:outerShdw blurRad="38100" dist="38100" dir="2700000" algn="tl">
                    <a:srgbClr val="C0C0C0"/>
                  </a:outerShdw>
                </a:effectLst>
                <a:latin typeface="Times New Roman" pitchFamily="18" charset="0"/>
              </a:rPr>
              <a:t>도입</a:t>
            </a:r>
            <a:r>
              <a:rPr lang="en-US" altLang="ko-KR" sz="2600" kern="0" dirty="0">
                <a:solidFill>
                  <a:srgbClr val="000000"/>
                </a:solidFill>
                <a:effectLst>
                  <a:outerShdw blurRad="38100" dist="38100" dir="2700000" algn="tl">
                    <a:srgbClr val="C0C0C0"/>
                  </a:outerShdw>
                </a:effectLst>
                <a:latin typeface="Times New Roman" pitchFamily="18" charset="0"/>
              </a:rPr>
              <a:t>;</a:t>
            </a:r>
          </a:p>
          <a:p>
            <a:pPr marL="457200" lvl="0" indent="-457200" defTabSz="739775">
              <a:buClr>
                <a:srgbClr val="9966FF"/>
              </a:buClr>
              <a:buFont typeface="Symbol" panose="05050102010706020507" pitchFamily="18" charset="2"/>
              <a:buChar char="Þ"/>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err="1">
                <a:solidFill>
                  <a:srgbClr val="3366FF"/>
                </a:solidFill>
                <a:effectLst>
                  <a:outerShdw blurRad="38100" dist="38100" dir="2700000" algn="tl">
                    <a:srgbClr val="C0C0C0"/>
                  </a:outerShdw>
                </a:effectLst>
                <a:latin typeface="Times New Roman" pitchFamily="18" charset="0"/>
              </a:rPr>
              <a:t>인터넷전문은행법」</a:t>
            </a:r>
            <a:r>
              <a:rPr lang="ko-KR" altLang="en-US" sz="2600" kern="0" dirty="0" err="1">
                <a:solidFill>
                  <a:srgbClr val="000000"/>
                </a:solidFill>
                <a:effectLst>
                  <a:outerShdw blurRad="38100" dist="38100" dir="2700000" algn="tl">
                    <a:srgbClr val="C0C0C0"/>
                  </a:outerShdw>
                </a:effectLst>
                <a:latin typeface="Times New Roman" pitchFamily="18" charset="0"/>
              </a:rPr>
              <a:t>시행과</a:t>
            </a:r>
            <a:r>
              <a:rPr lang="ko-KR" altLang="en-US" sz="2600" kern="0" dirty="0">
                <a:solidFill>
                  <a:srgbClr val="000000"/>
                </a:solidFill>
                <a:effectLst>
                  <a:outerShdw blurRad="38100" dist="38100" dir="2700000" algn="tl">
                    <a:srgbClr val="C0C0C0"/>
                  </a:outerShdw>
                </a:effectLst>
                <a:latin typeface="Times New Roman" pitchFamily="18" charset="0"/>
              </a:rPr>
              <a:t> 같은 금융업 진입장벽의 완화를 시도</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917170387"/>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276126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err="1">
                <a:solidFill>
                  <a:srgbClr val="0000FF"/>
                </a:solidFill>
                <a:effectLst>
                  <a:outerShdw blurRad="38100" dist="38100" dir="2700000" algn="tl">
                    <a:srgbClr val="C0C0C0"/>
                  </a:outerShdw>
                </a:effectLst>
                <a:latin typeface="Times New Roman" pitchFamily="18" charset="0"/>
              </a:rPr>
              <a:t>빅테크의</a:t>
            </a:r>
            <a:r>
              <a:rPr lang="ko-KR" altLang="en-US" kern="0" dirty="0">
                <a:solidFill>
                  <a:srgbClr val="0000FF"/>
                </a:solidFill>
                <a:effectLst>
                  <a:outerShdw blurRad="38100" dist="38100" dir="2700000" algn="tl">
                    <a:srgbClr val="C0C0C0"/>
                  </a:outerShdw>
                </a:effectLst>
                <a:latin typeface="Times New Roman" pitchFamily="18" charset="0"/>
              </a:rPr>
              <a:t> </a:t>
            </a:r>
            <a:r>
              <a:rPr lang="en-US" altLang="ko-KR" kern="0" dirty="0">
                <a:solidFill>
                  <a:srgbClr val="0000FF"/>
                </a:solidFill>
                <a:effectLst>
                  <a:outerShdw blurRad="38100" dist="38100" dir="2700000" algn="tl">
                    <a:srgbClr val="C0C0C0"/>
                  </a:outerShdw>
                </a:effectLst>
                <a:latin typeface="Times New Roman" pitchFamily="18" charset="0"/>
              </a:rPr>
              <a:t>DNA </a:t>
            </a:r>
            <a:r>
              <a:rPr lang="ko-KR" altLang="en-US" kern="0" dirty="0">
                <a:solidFill>
                  <a:srgbClr val="0000FF"/>
                </a:solidFill>
                <a:effectLst>
                  <a:outerShdw blurRad="38100" dist="38100" dir="2700000" algn="tl">
                    <a:srgbClr val="C0C0C0"/>
                  </a:outerShdw>
                </a:effectLst>
                <a:latin typeface="Times New Roman" pitchFamily="18" charset="0"/>
              </a:rPr>
              <a:t>순환 사업모델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디지털 플랫폼은 다수의 사용자를 모집할 수 있는 네트워크 외부효과</a:t>
            </a:r>
            <a:r>
              <a:rPr lang="en-US" altLang="ko-KR" sz="2600" kern="0" dirty="0">
                <a:solidFill>
                  <a:srgbClr val="000000"/>
                </a:solidFill>
                <a:effectLst>
                  <a:outerShdw blurRad="38100" dist="38100" dir="2700000" algn="tl">
                    <a:srgbClr val="C0C0C0"/>
                  </a:outerShdw>
                </a:effectLst>
                <a:latin typeface="Times New Roman" pitchFamily="18" charset="0"/>
              </a:rPr>
              <a:t>(</a:t>
            </a:r>
            <a:r>
              <a:rPr lang="en-US" altLang="ko-KR" sz="2600" kern="0" dirty="0">
                <a:solidFill>
                  <a:srgbClr val="3366FF"/>
                </a:solidFill>
                <a:effectLst>
                  <a:outerShdw blurRad="38100" dist="38100" dir="2700000" algn="tl">
                    <a:srgbClr val="C0C0C0"/>
                  </a:outerShdw>
                </a:effectLst>
                <a:latin typeface="Times New Roman" pitchFamily="18" charset="0"/>
              </a:rPr>
              <a:t>network</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externalities)</a:t>
            </a:r>
            <a:r>
              <a:rPr lang="en-US" altLang="ko-KR" sz="2600" kern="0" dirty="0">
                <a:solidFill>
                  <a:srgbClr val="9966FF"/>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와 함께 사용자 활동</a:t>
            </a:r>
            <a:r>
              <a:rPr lang="en-US" altLang="ko-KR" sz="2600" kern="0" dirty="0">
                <a:solidFill>
                  <a:srgbClr val="000000"/>
                </a:solidFill>
                <a:effectLst>
                  <a:outerShdw blurRad="38100" dist="38100" dir="2700000" algn="tl">
                    <a:srgbClr val="C0C0C0"/>
                  </a:outerShdw>
                </a:effectLst>
                <a:latin typeface="Times New Roman" pitchFamily="18" charset="0"/>
              </a:rPr>
              <a:t>(</a:t>
            </a:r>
            <a:r>
              <a:rPr lang="en-US" altLang="ko-KR" sz="2600" kern="0" dirty="0">
                <a:solidFill>
                  <a:srgbClr val="3366FF"/>
                </a:solidFill>
                <a:effectLst>
                  <a:outerShdw blurRad="38100" dist="38100" dir="2700000" algn="tl">
                    <a:srgbClr val="C0C0C0"/>
                  </a:outerShdw>
                </a:effectLst>
                <a:latin typeface="Times New Roman" pitchFamily="18" charset="0"/>
              </a:rPr>
              <a:t>activities</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내역의 수집</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데이터 분석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en-US" altLang="ko-KR" sz="2600" kern="0" dirty="0">
                <a:solidFill>
                  <a:srgbClr val="3366FF"/>
                </a:solidFill>
                <a:effectLst>
                  <a:outerShdw blurRad="38100" dist="38100" dir="2700000" algn="tl">
                    <a:srgbClr val="C0C0C0"/>
                  </a:outerShdw>
                </a:effectLst>
                <a:latin typeface="Times New Roman" pitchFamily="18" charset="0"/>
              </a:rPr>
              <a:t>data</a:t>
            </a:r>
            <a:r>
              <a:rPr lang="en-US" altLang="ko-KR" sz="2600" kern="0" dirty="0">
                <a:solidFill>
                  <a:srgbClr val="000000"/>
                </a:solidFill>
                <a:effectLst>
                  <a:outerShdw blurRad="38100" dist="38100" dir="2700000" algn="tl">
                    <a:srgbClr val="C0C0C0"/>
                  </a:outerShdw>
                </a:effectLst>
                <a:latin typeface="Times New Roman" pitchFamily="18" charset="0"/>
              </a:rPr>
              <a:t> analytics)</a:t>
            </a:r>
            <a:r>
              <a:rPr lang="ko-KR" altLang="en-US" sz="2600" kern="0" dirty="0">
                <a:solidFill>
                  <a:srgbClr val="000000"/>
                </a:solidFill>
                <a:effectLst>
                  <a:outerShdw blurRad="38100" dist="38100" dir="2700000" algn="tl">
                    <a:srgbClr val="C0C0C0"/>
                  </a:outerShdw>
                </a:effectLst>
                <a:latin typeface="Times New Roman" pitchFamily="18" charset="0"/>
              </a:rPr>
              <a:t>을 통해 선순환 구조를 일으킴</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DNA (Data Network Activity) </a:t>
            </a:r>
            <a:r>
              <a:rPr lang="ko-KR" altLang="en-US" sz="2600" kern="0" dirty="0">
                <a:solidFill>
                  <a:srgbClr val="000000"/>
                </a:solidFill>
                <a:effectLst>
                  <a:outerShdw blurRad="38100" dist="38100" dir="2700000" algn="tl">
                    <a:srgbClr val="C0C0C0"/>
                  </a:outerShdw>
                </a:effectLst>
                <a:latin typeface="Times New Roman" pitchFamily="18" charset="0"/>
              </a:rPr>
              <a:t>순환 구조</a:t>
            </a:r>
            <a:r>
              <a:rPr lang="en-US" altLang="ko-KR" sz="2600" kern="0" dirty="0">
                <a:solidFill>
                  <a:srgbClr val="000000"/>
                </a:solidFill>
                <a:effectLst>
                  <a:outerShdw blurRad="38100" dist="38100" dir="2700000" algn="tl">
                    <a:srgbClr val="C0C0C0"/>
                  </a:outerShdw>
                </a:effectLst>
                <a:latin typeface="Times New Roman" pitchFamily="18" charset="0"/>
              </a:rPr>
              <a:t>:</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2" name="그림 1">
            <a:extLst>
              <a:ext uri="{FF2B5EF4-FFF2-40B4-BE49-F238E27FC236}">
                <a16:creationId xmlns:a16="http://schemas.microsoft.com/office/drawing/2014/main" id="{3AA6DBBC-C2AE-48D9-9FCE-B61E68AFDABD}"/>
              </a:ext>
            </a:extLst>
          </p:cNvPr>
          <p:cNvPicPr>
            <a:picLocks noChangeAspect="1"/>
          </p:cNvPicPr>
          <p:nvPr/>
        </p:nvPicPr>
        <p:blipFill>
          <a:blip r:embed="rId3"/>
          <a:stretch>
            <a:fillRect/>
          </a:stretch>
        </p:blipFill>
        <p:spPr>
          <a:xfrm>
            <a:off x="3107751" y="3620683"/>
            <a:ext cx="2928498" cy="2648568"/>
          </a:xfrm>
          <a:prstGeom prst="rect">
            <a:avLst/>
          </a:prstGeom>
        </p:spPr>
      </p:pic>
    </p:spTree>
    <p:extLst>
      <p:ext uri="{BB962C8B-B14F-4D97-AF65-F5344CB8AC3E}">
        <p14:creationId xmlns:p14="http://schemas.microsoft.com/office/powerpoint/2010/main" val="361990104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54021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err="1">
                <a:solidFill>
                  <a:srgbClr val="0000FF"/>
                </a:solidFill>
                <a:effectLst>
                  <a:outerShdw blurRad="38100" dist="38100" dir="2700000" algn="tl">
                    <a:srgbClr val="C0C0C0"/>
                  </a:outerShdw>
                </a:effectLst>
                <a:latin typeface="Times New Roman" pitchFamily="18" charset="0"/>
              </a:rPr>
              <a:t>빅테크의</a:t>
            </a:r>
            <a:r>
              <a:rPr lang="ko-KR" altLang="en-US" kern="0" dirty="0">
                <a:solidFill>
                  <a:srgbClr val="0000FF"/>
                </a:solidFill>
                <a:effectLst>
                  <a:outerShdw blurRad="38100" dist="38100" dir="2700000" algn="tl">
                    <a:srgbClr val="C0C0C0"/>
                  </a:outerShdw>
                </a:effectLst>
                <a:latin typeface="Times New Roman" pitchFamily="18" charset="0"/>
              </a:rPr>
              <a:t> </a:t>
            </a:r>
            <a:r>
              <a:rPr lang="en-US" altLang="ko-KR" kern="0" dirty="0">
                <a:solidFill>
                  <a:srgbClr val="0000FF"/>
                </a:solidFill>
                <a:effectLst>
                  <a:outerShdw blurRad="38100" dist="38100" dir="2700000" algn="tl">
                    <a:srgbClr val="C0C0C0"/>
                  </a:outerShdw>
                </a:effectLst>
                <a:latin typeface="Times New Roman" pitchFamily="18" charset="0"/>
              </a:rPr>
              <a:t>DNA </a:t>
            </a:r>
            <a:r>
              <a:rPr lang="ko-KR" altLang="en-US" kern="0" dirty="0">
                <a:solidFill>
                  <a:srgbClr val="0000FF"/>
                </a:solidFill>
                <a:effectLst>
                  <a:outerShdw blurRad="38100" dist="38100" dir="2700000" algn="tl">
                    <a:srgbClr val="C0C0C0"/>
                  </a:outerShdw>
                </a:effectLst>
                <a:latin typeface="Times New Roman" pitchFamily="18" charset="0"/>
              </a:rPr>
              <a:t>순환 사업모델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 typeface="Times New Roman" panose="02020603050405020304" pitchFamily="18" charset="0"/>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 typeface="Times New Roman" panose="02020603050405020304" pitchFamily="18"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대표적으로 전자상거래</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검색엔진</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그리고 </a:t>
            </a:r>
            <a:r>
              <a:rPr lang="en-US" altLang="ko-KR" sz="2600" kern="0" dirty="0">
                <a:solidFill>
                  <a:srgbClr val="000000"/>
                </a:solidFill>
                <a:effectLst>
                  <a:outerShdw blurRad="38100" dist="38100" dir="2700000" algn="tl">
                    <a:srgbClr val="C0C0C0"/>
                  </a:outerShdw>
                </a:effectLst>
                <a:latin typeface="Times New Roman" pitchFamily="18" charset="0"/>
              </a:rPr>
              <a:t>SNS </a:t>
            </a:r>
            <a:r>
              <a:rPr lang="ko-KR" altLang="en-US" sz="2600" kern="0" dirty="0">
                <a:solidFill>
                  <a:srgbClr val="000000"/>
                </a:solidFill>
                <a:effectLst>
                  <a:outerShdw blurRad="38100" dist="38100" dir="2700000" algn="tl">
                    <a:srgbClr val="C0C0C0"/>
                  </a:outerShdw>
                </a:effectLst>
                <a:latin typeface="Times New Roman" pitchFamily="18" charset="0"/>
              </a:rPr>
              <a:t>등을 운영하고 있으며 서비스 특성 상 사용자의 수가 증가할수록 </a:t>
            </a:r>
            <a:r>
              <a:rPr lang="ko-KR" altLang="en-US" sz="2600" kern="0" dirty="0">
                <a:solidFill>
                  <a:srgbClr val="3366FF"/>
                </a:solidFill>
                <a:effectLst>
                  <a:outerShdw blurRad="38100" dist="38100" dir="2700000" algn="tl">
                    <a:srgbClr val="C0C0C0"/>
                  </a:outerShdw>
                </a:effectLst>
                <a:latin typeface="Times New Roman" pitchFamily="18" charset="0"/>
              </a:rPr>
              <a:t>네트워크 외부효과</a:t>
            </a:r>
            <a:r>
              <a:rPr lang="ko-KR" altLang="en-US" sz="2600" kern="0" dirty="0">
                <a:solidFill>
                  <a:srgbClr val="000000"/>
                </a:solidFill>
                <a:effectLst>
                  <a:outerShdw blurRad="38100" dist="38100" dir="2700000" algn="tl">
                    <a:srgbClr val="C0C0C0"/>
                  </a:outerShdw>
                </a:effectLst>
                <a:latin typeface="Times New Roman" pitchFamily="18" charset="0"/>
              </a:rPr>
              <a:t>로 인해 사용자 증가가 더욱 가속화 </a:t>
            </a:r>
            <a:r>
              <a:rPr lang="en-US" altLang="ko-KR" sz="2600" kern="0" dirty="0">
                <a:solidFill>
                  <a:srgbClr val="000000"/>
                </a:solidFill>
                <a:effectLst>
                  <a:outerShdw blurRad="38100" dist="38100" dir="2700000" algn="tl">
                    <a:srgbClr val="C0C0C0"/>
                  </a:outerShdw>
                </a:effectLst>
                <a:latin typeface="Times New Roman" pitchFamily="18" charset="0"/>
              </a:rPr>
              <a:t>(Frost el al. 2019)</a:t>
            </a:r>
          </a:p>
          <a:p>
            <a:pPr marL="817563" lvl="0" indent="-457200" defTabSz="739775">
              <a:buClr>
                <a:srgbClr val="9966FF"/>
              </a:buClr>
              <a:buFont typeface="Times New Roman" panose="02020603050405020304" pitchFamily="18" charset="0"/>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360363" lvl="0" defTabSz="739775">
              <a:buClr>
                <a:srgbClr val="9966FF"/>
              </a:buClr>
              <a:defRPr/>
            </a:pPr>
            <a:r>
              <a:rPr lang="en-US" altLang="ko-KR" sz="2600" kern="0" dirty="0">
                <a:solidFill>
                  <a:srgbClr val="000000"/>
                </a:solidFill>
                <a:effectLst>
                  <a:outerShdw blurRad="38100" dist="38100" dir="2700000" algn="tl">
                    <a:srgbClr val="C0C0C0"/>
                  </a:outerShdw>
                </a:effectLst>
                <a:latin typeface="Times New Roman" pitchFamily="18" charset="0"/>
              </a:rPr>
              <a:t>	  - </a:t>
            </a:r>
            <a:r>
              <a:rPr lang="ko-KR" altLang="en-US" sz="2400" kern="0" dirty="0">
                <a:solidFill>
                  <a:srgbClr val="000000"/>
                </a:solidFill>
                <a:effectLst>
                  <a:outerShdw blurRad="38100" dist="38100" dir="2700000" algn="tl">
                    <a:srgbClr val="C0C0C0"/>
                  </a:outerShdw>
                </a:effectLst>
                <a:latin typeface="Times New Roman" pitchFamily="18" charset="0"/>
              </a:rPr>
              <a:t>외부효과 </a:t>
            </a:r>
            <a:r>
              <a:rPr lang="en-US" altLang="ko-KR" sz="2400" kern="0" dirty="0">
                <a:solidFill>
                  <a:srgbClr val="000000"/>
                </a:solidFill>
                <a:effectLst>
                  <a:outerShdw blurRad="38100" dist="38100" dir="2700000" algn="tl">
                    <a:srgbClr val="C0C0C0"/>
                  </a:outerShdw>
                </a:effectLst>
                <a:latin typeface="Times New Roman" pitchFamily="18" charset="0"/>
              </a:rPr>
              <a:t>= </a:t>
            </a:r>
            <a:r>
              <a:rPr lang="ko-KR" altLang="en-US" sz="2400" kern="0" dirty="0">
                <a:solidFill>
                  <a:srgbClr val="000000"/>
                </a:solidFill>
                <a:effectLst>
                  <a:outerShdw blurRad="38100" dist="38100" dir="2700000" algn="tl">
                    <a:srgbClr val="C0C0C0"/>
                  </a:outerShdw>
                </a:effectLst>
                <a:latin typeface="Times New Roman" pitchFamily="18" charset="0"/>
              </a:rPr>
              <a:t>서비스 사용자의 수요가 다른 </a:t>
            </a:r>
            <a:r>
              <a:rPr lang="en-US" altLang="ko-KR" sz="2400" kern="0" dirty="0">
                <a:solidFill>
                  <a:srgbClr val="000000"/>
                </a:solidFill>
                <a:effectLst>
                  <a:outerShdw blurRad="38100" dist="38100" dir="2700000" algn="tl">
                    <a:srgbClr val="C0C0C0"/>
                  </a:outerShdw>
                </a:effectLst>
                <a:latin typeface="Times New Roman" pitchFamily="18" charset="0"/>
              </a:rPr>
              <a:t>		    	     </a:t>
            </a:r>
            <a:r>
              <a:rPr lang="ko-KR" altLang="en-US" sz="2400" kern="0" dirty="0">
                <a:solidFill>
                  <a:srgbClr val="000000"/>
                </a:solidFill>
                <a:effectLst>
                  <a:outerShdw blurRad="38100" dist="38100" dir="2700000" algn="tl">
                    <a:srgbClr val="C0C0C0"/>
                  </a:outerShdw>
                </a:effectLst>
                <a:latin typeface="Times New Roman" pitchFamily="18" charset="0"/>
              </a:rPr>
              <a:t>사용자의 수요에도 영향을 미치는 효과 </a:t>
            </a:r>
            <a:r>
              <a:rPr lang="en-US" altLang="ko-KR" sz="2400" kern="0" dirty="0">
                <a:solidFill>
                  <a:srgbClr val="000000"/>
                </a:solidFill>
                <a:effectLst>
                  <a:outerShdw blurRad="38100" dist="38100" dir="2700000" algn="tl">
                    <a:srgbClr val="C0C0C0"/>
                  </a:outerShdw>
                </a:effectLst>
                <a:latin typeface="Times New Roman" pitchFamily="18" charset="0"/>
              </a:rPr>
              <a:t>(Shapiro 	     and Varian 1998)</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151503241"/>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28195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err="1">
                <a:solidFill>
                  <a:srgbClr val="0000FF"/>
                </a:solidFill>
                <a:effectLst>
                  <a:outerShdw blurRad="38100" dist="38100" dir="2700000" algn="tl">
                    <a:srgbClr val="C0C0C0"/>
                  </a:outerShdw>
                </a:effectLst>
                <a:latin typeface="Times New Roman" pitchFamily="18" charset="0"/>
              </a:rPr>
              <a:t>빅테크의</a:t>
            </a:r>
            <a:r>
              <a:rPr lang="ko-KR" altLang="en-US" kern="0" dirty="0">
                <a:solidFill>
                  <a:srgbClr val="0000FF"/>
                </a:solidFill>
                <a:effectLst>
                  <a:outerShdw blurRad="38100" dist="38100" dir="2700000" algn="tl">
                    <a:srgbClr val="C0C0C0"/>
                  </a:outerShdw>
                </a:effectLst>
                <a:latin typeface="Times New Roman" pitchFamily="18" charset="0"/>
              </a:rPr>
              <a:t> </a:t>
            </a:r>
            <a:r>
              <a:rPr lang="en-US" altLang="ko-KR" kern="0" dirty="0">
                <a:solidFill>
                  <a:srgbClr val="0000FF"/>
                </a:solidFill>
                <a:effectLst>
                  <a:outerShdw blurRad="38100" dist="38100" dir="2700000" algn="tl">
                    <a:srgbClr val="C0C0C0"/>
                  </a:outerShdw>
                </a:effectLst>
                <a:latin typeface="Times New Roman" pitchFamily="18" charset="0"/>
              </a:rPr>
              <a:t>DNA </a:t>
            </a:r>
            <a:r>
              <a:rPr lang="ko-KR" altLang="en-US" kern="0" dirty="0">
                <a:solidFill>
                  <a:srgbClr val="0000FF"/>
                </a:solidFill>
                <a:effectLst>
                  <a:outerShdw blurRad="38100" dist="38100" dir="2700000" algn="tl">
                    <a:srgbClr val="C0C0C0"/>
                  </a:outerShdw>
                </a:effectLst>
                <a:latin typeface="Times New Roman" pitchFamily="18" charset="0"/>
              </a:rPr>
              <a:t>순환 사업모델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52000" lvl="0" indent="-252000"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3366FF"/>
                </a:solidFill>
                <a:effectLst>
                  <a:outerShdw blurRad="38100" dist="38100" dir="2700000" algn="tl">
                    <a:srgbClr val="C0C0C0"/>
                  </a:outerShdw>
                </a:effectLst>
                <a:latin typeface="Times New Roman" pitchFamily="18" charset="0"/>
              </a:rPr>
              <a:t>금융서비스 이외의 산업에서 수집한 데이터</a:t>
            </a:r>
            <a:r>
              <a:rPr lang="ko-KR" altLang="en-US" sz="2600" kern="0" dirty="0">
                <a:effectLst>
                  <a:outerShdw blurRad="38100" dist="38100" dir="2700000" algn="tl">
                    <a:srgbClr val="C0C0C0"/>
                  </a:outerShdw>
                </a:effectLst>
                <a:latin typeface="Times New Roman" pitchFamily="18" charset="0"/>
              </a:rPr>
              <a:t>와</a:t>
            </a:r>
            <a:r>
              <a:rPr lang="ko-KR" altLang="en-US" sz="2600" kern="0" dirty="0">
                <a:solidFill>
                  <a:srgbClr val="3366FF"/>
                </a:solidFill>
                <a:effectLst>
                  <a:outerShdw blurRad="38100" dist="38100" dir="2700000" algn="tl">
                    <a:srgbClr val="C0C0C0"/>
                  </a:outerShdw>
                </a:effectLst>
                <a:latin typeface="Times New Roman" pitchFamily="18" charset="0"/>
              </a:rPr>
              <a:t> 정보기술의 우위</a:t>
            </a:r>
            <a:r>
              <a:rPr lang="ko-KR" altLang="en-US" sz="2600" kern="0" dirty="0">
                <a:solidFill>
                  <a:srgbClr val="000000"/>
                </a:solidFill>
                <a:effectLst>
                  <a:outerShdw blurRad="38100" dist="38100" dir="2700000" algn="tl">
                    <a:srgbClr val="C0C0C0"/>
                  </a:outerShdw>
                </a:effectLst>
                <a:latin typeface="Times New Roman" pitchFamily="18" charset="0"/>
              </a:rPr>
              <a:t>를 활용하여 소비자들에게 편의성이 높은 금융서비스 제공 가능</a:t>
            </a: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정보기술</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클라우드 컴퓨팅</a:t>
            </a:r>
            <a:r>
              <a:rPr lang="en-US" altLang="ko-KR" sz="2600" kern="0" dirty="0">
                <a:solidFill>
                  <a:srgbClr val="000000"/>
                </a:solidFill>
                <a:effectLst>
                  <a:outerShdw blurRad="38100" dist="38100" dir="2700000" algn="tl">
                    <a:srgbClr val="C0C0C0"/>
                  </a:outerShdw>
                </a:effectLst>
                <a:latin typeface="Times New Roman" pitchFamily="18" charset="0"/>
              </a:rPr>
              <a:t>(cloud computing), </a:t>
            </a:r>
            <a:r>
              <a:rPr lang="ko-KR" altLang="en-US" sz="2600" kern="0" dirty="0">
                <a:solidFill>
                  <a:srgbClr val="000000"/>
                </a:solidFill>
                <a:effectLst>
                  <a:outerShdw blurRad="38100" dist="38100" dir="2700000" algn="tl">
                    <a:srgbClr val="C0C0C0"/>
                  </a:outerShdw>
                </a:effectLst>
                <a:latin typeface="Times New Roman" pitchFamily="18" charset="0"/>
              </a:rPr>
              <a:t>데이터 분석을 통해 평균적으로 전체매출의 </a:t>
            </a:r>
            <a:r>
              <a:rPr lang="en-US" altLang="ko-KR" sz="2600" kern="0" dirty="0">
                <a:solidFill>
                  <a:srgbClr val="000000"/>
                </a:solidFill>
                <a:effectLst>
                  <a:outerShdw blurRad="38100" dist="38100" dir="2700000" algn="tl">
                    <a:srgbClr val="C0C0C0"/>
                  </a:outerShdw>
                </a:effectLst>
                <a:latin typeface="Times New Roman" pitchFamily="18" charset="0"/>
              </a:rPr>
              <a:t>46% </a:t>
            </a:r>
            <a:r>
              <a:rPr lang="ko-KR" altLang="en-US" sz="2600" kern="0" dirty="0">
                <a:solidFill>
                  <a:srgbClr val="000000"/>
                </a:solidFill>
                <a:effectLst>
                  <a:outerShdw blurRad="38100" dist="38100" dir="2700000" algn="tl">
                    <a:srgbClr val="C0C0C0"/>
                  </a:outerShdw>
                </a:effectLst>
                <a:latin typeface="Times New Roman" pitchFamily="18" charset="0"/>
              </a:rPr>
              <a:t>이상을 기록하는 등 </a:t>
            </a:r>
            <a:r>
              <a:rPr lang="ko-KR" altLang="en-US" sz="2600" kern="0" dirty="0">
                <a:solidFill>
                  <a:srgbClr val="3366FF"/>
                </a:solidFill>
                <a:effectLst>
                  <a:outerShdw blurRad="38100" dist="38100" dir="2700000" algn="tl">
                    <a:srgbClr val="C0C0C0"/>
                  </a:outerShdw>
                </a:effectLst>
                <a:latin typeface="Times New Roman" pitchFamily="18" charset="0"/>
              </a:rPr>
              <a:t>정보처리 능력에 특화</a:t>
            </a:r>
            <a:r>
              <a:rPr lang="ko-KR" altLang="en-US" sz="2600" kern="0" dirty="0">
                <a:solidFill>
                  <a:srgbClr val="000000"/>
                </a:solidFill>
                <a:effectLst>
                  <a:outerShdw blurRad="38100" dist="38100" dir="2700000" algn="tl">
                    <a:srgbClr val="C0C0C0"/>
                  </a:outerShdw>
                </a:effectLst>
                <a:latin typeface="Times New Roman" pitchFamily="18" charset="0"/>
              </a:rPr>
              <a:t>되어 있음</a:t>
            </a:r>
            <a:r>
              <a:rPr lang="en-US" altLang="ko-KR" sz="2600" kern="0" dirty="0">
                <a:solidFill>
                  <a:srgbClr val="9966FF"/>
                </a:solidFill>
                <a:effectLst>
                  <a:outerShdw blurRad="38100" dist="38100" dir="2700000" algn="tl">
                    <a:srgbClr val="C0C0C0"/>
                  </a:outerShdw>
                </a:effectLst>
                <a:latin typeface="Times New Roman" pitchFamily="18" charset="0"/>
              </a:rPr>
              <a:t>*</a:t>
            </a:r>
          </a:p>
          <a:p>
            <a:pPr marL="817563" lvl="0" indent="-457200" defTabSz="739775">
              <a:buClr>
                <a:srgbClr val="9966FF"/>
              </a:buClr>
              <a:buFont typeface="Times New Roman" panose="02020603050405020304" pitchFamily="18" charset="0"/>
              <a:buChar char="⁎"/>
              <a:defRPr/>
            </a:pPr>
            <a:r>
              <a:rPr lang="en-US" altLang="ko-KR" sz="2600" kern="0" dirty="0">
                <a:solidFill>
                  <a:srgbClr val="000000"/>
                </a:solidFill>
                <a:effectLst>
                  <a:outerShdw blurRad="38100" dist="38100" dir="2700000" algn="tl">
                    <a:srgbClr val="C0C0C0"/>
                  </a:outerShdw>
                </a:effectLst>
                <a:latin typeface="Times New Roman" pitchFamily="18" charset="0"/>
              </a:rPr>
              <a:t>2019</a:t>
            </a:r>
            <a:r>
              <a:rPr lang="ko-KR" altLang="en-US" sz="2600" kern="0" dirty="0">
                <a:solidFill>
                  <a:srgbClr val="000000"/>
                </a:solidFill>
                <a:effectLst>
                  <a:outerShdw blurRad="38100" dist="38100" dir="2700000" algn="tl">
                    <a:srgbClr val="C0C0C0"/>
                  </a:outerShdw>
                </a:effectLst>
                <a:latin typeface="Times New Roman" pitchFamily="18" charset="0"/>
              </a:rPr>
              <a:t>년 수익 기준 </a:t>
            </a:r>
            <a:r>
              <a:rPr lang="en-US" altLang="ko-KR" sz="2600" kern="0" dirty="0">
                <a:solidFill>
                  <a:srgbClr val="000000"/>
                </a:solidFill>
                <a:effectLst>
                  <a:outerShdw blurRad="38100" dist="38100" dir="2700000" algn="tl">
                    <a:srgbClr val="C0C0C0"/>
                  </a:outerShdw>
                </a:effectLst>
                <a:latin typeface="Times New Roman" pitchFamily="18" charset="0"/>
              </a:rPr>
              <a:t>Google, Facebook, Amazon, Apple, Baidu, Alibaba, Tencent </a:t>
            </a:r>
            <a:r>
              <a:rPr lang="ko-KR" altLang="en-US" sz="2600" kern="0" dirty="0">
                <a:solidFill>
                  <a:srgbClr val="000000"/>
                </a:solidFill>
                <a:effectLst>
                  <a:outerShdw blurRad="38100" dist="38100" dir="2700000" algn="tl">
                    <a:srgbClr val="C0C0C0"/>
                  </a:outerShdw>
                </a:effectLst>
                <a:latin typeface="Times New Roman" pitchFamily="18" charset="0"/>
              </a:rPr>
              <a:t>등이 해당되며</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3366FF"/>
                </a:solidFill>
                <a:effectLst>
                  <a:outerShdw blurRad="38100" dist="38100" dir="2700000" algn="tl">
                    <a:srgbClr val="C0C0C0"/>
                  </a:outerShdw>
                </a:effectLst>
                <a:latin typeface="Times New Roman" pitchFamily="18" charset="0"/>
              </a:rPr>
              <a:t>금융사업이 차지하는 비중</a:t>
            </a:r>
            <a:r>
              <a:rPr lang="ko-KR" altLang="en-US" sz="2600" kern="0" dirty="0">
                <a:solidFill>
                  <a:srgbClr val="000000"/>
                </a:solidFill>
                <a:effectLst>
                  <a:outerShdw blurRad="38100" dist="38100" dir="2700000" algn="tl">
                    <a:srgbClr val="C0C0C0"/>
                  </a:outerShdw>
                </a:effectLst>
                <a:latin typeface="Times New Roman" pitchFamily="18" charset="0"/>
              </a:rPr>
              <a:t>은 </a:t>
            </a:r>
            <a:r>
              <a:rPr lang="en-US" altLang="ko-KR" sz="2600" kern="0" dirty="0">
                <a:solidFill>
                  <a:srgbClr val="3366FF"/>
                </a:solidFill>
                <a:effectLst>
                  <a:outerShdw blurRad="38100" dist="38100" dir="2700000" algn="tl">
                    <a:srgbClr val="C0C0C0"/>
                  </a:outerShdw>
                </a:effectLst>
                <a:latin typeface="Times New Roman" pitchFamily="18" charset="0"/>
              </a:rPr>
              <a:t>11%</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(BIS Annual Economic Report 2019)</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87874035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1</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금융산업 진출 배경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3" name="그림 2">
            <a:extLst>
              <a:ext uri="{FF2B5EF4-FFF2-40B4-BE49-F238E27FC236}">
                <a16:creationId xmlns:a16="http://schemas.microsoft.com/office/drawing/2014/main" id="{4A790A90-4BCB-4CF4-9A5C-A40A91655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980728"/>
            <a:ext cx="6219920" cy="5400599"/>
          </a:xfrm>
          <a:prstGeom prst="rect">
            <a:avLst/>
          </a:prstGeom>
        </p:spPr>
      </p:pic>
    </p:spTree>
    <p:extLst>
      <p:ext uri="{BB962C8B-B14F-4D97-AF65-F5344CB8AC3E}">
        <p14:creationId xmlns:p14="http://schemas.microsoft.com/office/powerpoint/2010/main" val="3070989890"/>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1713044" y="283170"/>
            <a:ext cx="5934317" cy="6291660"/>
          </a:xfrm>
          <a:ln>
            <a:noFill/>
          </a:ln>
        </p:spPr>
        <p:txBody>
          <a:bodyPr lIns="92075" tIns="46038" rIns="92075" bIns="46038" anchor="ctr"/>
          <a:lstStyle/>
          <a:p>
            <a:pPr>
              <a:defRPr/>
            </a:pP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금융산업 진출배경</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은행산업 진입규제 완화 및 금융 디지털화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DNA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순환 사업모델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빅테크와</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기존 금융기관의 차이점</a:t>
            </a:r>
            <a:r>
              <a:rPr lang="en-US" altLang="ko-KR" dirty="0">
                <a:effectLst>
                  <a:outerShdw blurRad="38100" dist="38100" dir="2700000" algn="tl">
                    <a:srgbClr val="C0C0C0"/>
                  </a:outerShdw>
                </a:effectLst>
                <a:latin typeface="Times New Roman" pitchFamily="18" charset="0"/>
                <a:ea typeface="바탕체" pitchFamily="17" charset="-127"/>
              </a:rPr>
              <a:t>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자체 디지털 플랫폼 기반의 금융서비스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유리한 진입 형태 선택 가능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사업모델 관련 리스크 </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신용 제공 관련 리스크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경제력 집중 문제</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사용자 데이터 관리 및 보안 문제</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4.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Stable Coin </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발행 관련 리스크</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화폐주권 위협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실물〮금융부문의</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충격 증폭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준비자산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미보유</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가능성</a:t>
            </a:r>
            <a:endParaRPr lang="ko-KR" altLang="ko-KR" dirty="0">
              <a:solidFill>
                <a:schemeClr val="bg2">
                  <a:lumMod val="40000"/>
                  <a:lumOff val="60000"/>
                </a:schemeClr>
              </a:solidFill>
              <a:latin typeface="Times New Roman" pitchFamily="18" charset="0"/>
              <a:ea typeface="바탕체" pitchFamily="17" charset="-127"/>
            </a:endParaRPr>
          </a:p>
        </p:txBody>
      </p:sp>
    </p:spTree>
    <p:extLst>
      <p:ext uri="{BB962C8B-B14F-4D97-AF65-F5344CB8AC3E}">
        <p14:creationId xmlns:p14="http://schemas.microsoft.com/office/powerpoint/2010/main" val="350840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368152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자체 디지털 플랫폼 기반의 금융서비스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자체 디지털 플랫폼에서의 결제 및 지불서비스를 시작으로 자산관리</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신용 제공</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err="1">
                <a:solidFill>
                  <a:srgbClr val="000000"/>
                </a:solidFill>
                <a:effectLst>
                  <a:outerShdw blurRad="38100" dist="38100" dir="2700000" algn="tl">
                    <a:srgbClr val="C0C0C0"/>
                  </a:outerShdw>
                </a:effectLst>
                <a:latin typeface="Times New Roman" pitchFamily="18" charset="0"/>
              </a:rPr>
              <a:t>은행업</a:t>
            </a:r>
            <a:r>
              <a:rPr lang="ko-KR" altLang="en-US" sz="2600" kern="0" dirty="0">
                <a:solidFill>
                  <a:srgbClr val="000000"/>
                </a:solidFill>
                <a:effectLst>
                  <a:outerShdw blurRad="38100" dist="38100" dir="2700000" algn="tl">
                    <a:srgbClr val="C0C0C0"/>
                  </a:outerShdw>
                </a:effectLst>
                <a:latin typeface="Times New Roman" pitchFamily="18" charset="0"/>
              </a:rPr>
              <a:t> 등의 서비스로 확대</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lvl="0" defTabSz="739775">
              <a:buClr>
                <a:srgbClr val="9966FF"/>
              </a:buCl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725488"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소비자의 </a:t>
            </a:r>
            <a:r>
              <a:rPr lang="ko-KR" altLang="en-US" sz="2600" kern="0" dirty="0" err="1">
                <a:solidFill>
                  <a:srgbClr val="3366FF"/>
                </a:solidFill>
                <a:effectLst>
                  <a:outerShdw blurRad="38100" dist="38100" dir="2700000" algn="tl">
                    <a:srgbClr val="C0C0C0"/>
                  </a:outerShdw>
                </a:effectLst>
                <a:latin typeface="Times New Roman" pitchFamily="18" charset="0"/>
              </a:rPr>
              <a:t>빅테크</a:t>
            </a:r>
            <a:r>
              <a:rPr lang="ko-KR" altLang="en-US" sz="2600" kern="0" dirty="0">
                <a:solidFill>
                  <a:srgbClr val="3366FF"/>
                </a:solidFill>
                <a:effectLst>
                  <a:outerShdw blurRad="38100" dist="38100" dir="2700000" algn="tl">
                    <a:srgbClr val="C0C0C0"/>
                  </a:outerShdw>
                </a:effectLst>
                <a:latin typeface="Times New Roman" pitchFamily="18" charset="0"/>
              </a:rPr>
              <a:t> 플랫폼 브랜드에 대한 신뢰</a:t>
            </a:r>
            <a:r>
              <a:rPr lang="ko-KR" altLang="en-US" sz="2600" kern="0" dirty="0">
                <a:solidFill>
                  <a:srgbClr val="000000"/>
                </a:solidFill>
                <a:effectLst>
                  <a:outerShdw blurRad="38100" dist="38100" dir="2700000" algn="tl">
                    <a:srgbClr val="C0C0C0"/>
                  </a:outerShdw>
                </a:effectLst>
                <a:latin typeface="Times New Roman" pitchFamily="18" charset="0"/>
              </a:rPr>
              <a:t>가 결제 및 지불서비스의 사업 개시를 수월하게 할 수 있음 </a:t>
            </a:r>
            <a:r>
              <a:rPr lang="en-US" altLang="ko-KR" sz="2600" kern="0" dirty="0">
                <a:solidFill>
                  <a:srgbClr val="000000"/>
                </a:solidFill>
                <a:effectLst>
                  <a:outerShdw blurRad="38100" dist="38100" dir="2700000" algn="tl">
                    <a:srgbClr val="C0C0C0"/>
                  </a:outerShdw>
                </a:effectLst>
                <a:latin typeface="Times New Roman" pitchFamily="18" charset="0"/>
              </a:rPr>
              <a:t>(Berg et al. 2018)</a:t>
            </a:r>
            <a:endParaRPr lang="ko-KR" altLang="en-US"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49084020"/>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80517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자체 디지털 플랫폼 기반의 금융서비스  </a:t>
            </a:r>
            <a:endParaRPr lang="en-US" altLang="ko-KR" kern="0" dirty="0">
              <a:solidFill>
                <a:srgbClr val="0000FF"/>
              </a:solidFill>
              <a:effectLst>
                <a:outerShdw blurRad="38100" dist="38100" dir="2700000" algn="tl">
                  <a:srgbClr val="C0C0C0"/>
                </a:outerShdw>
              </a:effectLst>
              <a:latin typeface="Times New Roman" pitchFamily="18" charset="0"/>
            </a:endParaRPr>
          </a:p>
          <a:p>
            <a:pPr marL="725488"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결제 및 지불서비스를 통해 소비자의 </a:t>
            </a:r>
            <a:r>
              <a:rPr lang="ko-KR" altLang="en-US" sz="2600" kern="0" dirty="0">
                <a:solidFill>
                  <a:srgbClr val="3366FF"/>
                </a:solidFill>
                <a:effectLst>
                  <a:outerShdw blurRad="38100" dist="38100" dir="2700000" algn="tl">
                    <a:srgbClr val="C0C0C0"/>
                  </a:outerShdw>
                </a:effectLst>
                <a:latin typeface="Times New Roman" pitchFamily="18" charset="0"/>
              </a:rPr>
              <a:t>금융거래 정보</a:t>
            </a:r>
            <a:r>
              <a:rPr lang="ko-KR" altLang="en-US" sz="2600" kern="0" dirty="0">
                <a:solidFill>
                  <a:srgbClr val="000000"/>
                </a:solidFill>
                <a:effectLst>
                  <a:outerShdw blurRad="38100" dist="38100" dir="2700000" algn="tl">
                    <a:srgbClr val="C0C0C0"/>
                  </a:outerShdw>
                </a:effectLst>
                <a:latin typeface="Times New Roman" pitchFamily="18" charset="0"/>
              </a:rPr>
              <a:t> 수집이 가능해지면서 </a:t>
            </a:r>
            <a:r>
              <a:rPr lang="ko-KR" altLang="en-US" sz="2600" kern="0" dirty="0">
                <a:solidFill>
                  <a:srgbClr val="3366FF"/>
                </a:solidFill>
                <a:effectLst>
                  <a:outerShdw blurRad="38100" dist="38100" dir="2700000" algn="tl">
                    <a:srgbClr val="C0C0C0"/>
                  </a:outerShdw>
                </a:effectLst>
                <a:latin typeface="Times New Roman" pitchFamily="18" charset="0"/>
              </a:rPr>
              <a:t>기존에 확보한 정보와 결합</a:t>
            </a:r>
            <a:r>
              <a:rPr lang="en-US" altLang="ko-KR"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a:solidFill>
                  <a:srgbClr val="3366FF"/>
                </a:solidFill>
                <a:effectLst>
                  <a:outerShdw blurRad="38100" dist="38100" dir="2700000" algn="tl">
                    <a:srgbClr val="C0C0C0"/>
                  </a:outerShdw>
                </a:effectLst>
                <a:latin typeface="Times New Roman" pitchFamily="18" charset="0"/>
              </a:rPr>
              <a:t>가공</a:t>
            </a:r>
            <a:r>
              <a:rPr lang="ko-KR" altLang="en-US" sz="2600" kern="0" dirty="0">
                <a:solidFill>
                  <a:srgbClr val="000000"/>
                </a:solidFill>
                <a:effectLst>
                  <a:outerShdw blurRad="38100" dist="38100" dir="2700000" algn="tl">
                    <a:srgbClr val="C0C0C0"/>
                  </a:outerShdw>
                </a:effectLst>
                <a:latin typeface="Times New Roman" pitchFamily="18" charset="0"/>
              </a:rPr>
              <a:t>을 통해 금융서비스 영역 확대 가능</a:t>
            </a:r>
          </a:p>
          <a:p>
            <a:pPr marL="1177925" lvl="0" indent="-457200" defTabSz="739775">
              <a:buClr>
                <a:srgbClr val="9966FF"/>
              </a:buClr>
              <a:buFont typeface="Wingdings" panose="05000000000000000000" pitchFamily="2" charset="2"/>
              <a:buChar char="Ø"/>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포괄적으로 수집한 소비자의 정보를 바탕으로 분석함으로써 </a:t>
            </a:r>
            <a:r>
              <a:rPr lang="ko-KR" altLang="en-US" sz="2600" kern="0" dirty="0">
                <a:solidFill>
                  <a:srgbClr val="3366FF"/>
                </a:solidFill>
                <a:effectLst>
                  <a:outerShdw blurRad="38100" dist="38100" dir="2700000" algn="tl">
                    <a:srgbClr val="C0C0C0"/>
                  </a:outerShdw>
                </a:effectLst>
                <a:latin typeface="Times New Roman" pitchFamily="18" charset="0"/>
              </a:rPr>
              <a:t>기존의 금융기관들에 비해 정보 우위</a:t>
            </a:r>
            <a:r>
              <a:rPr lang="ko-KR" altLang="en-US" sz="2600" kern="0" dirty="0">
                <a:solidFill>
                  <a:srgbClr val="000000"/>
                </a:solidFill>
                <a:effectLst>
                  <a:outerShdw blurRad="38100" dist="38100" dir="2700000" algn="tl">
                    <a:srgbClr val="C0C0C0"/>
                  </a:outerShdw>
                </a:effectLst>
                <a:latin typeface="Times New Roman" pitchFamily="18" charset="0"/>
              </a:rPr>
              <a:t>에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1177925" lvl="0" indent="-457200" defTabSz="739775">
              <a:buClr>
                <a:srgbClr val="9966FF"/>
              </a:buClr>
              <a:buFont typeface="Wingdings" panose="05000000000000000000" pitchFamily="2" charset="2"/>
              <a:buChar char="Ø"/>
              <a:defRPr/>
            </a:pPr>
            <a:r>
              <a:rPr lang="ko-KR" altLang="en-US" sz="2600" kern="0" dirty="0">
                <a:solidFill>
                  <a:srgbClr val="000000"/>
                </a:solidFill>
                <a:effectLst>
                  <a:outerShdw blurRad="38100" dist="38100" dir="2700000" algn="tl">
                    <a:srgbClr val="C0C0C0"/>
                  </a:outerShdw>
                </a:effectLst>
                <a:latin typeface="Times New Roman" pitchFamily="18" charset="0"/>
              </a:rPr>
              <a:t>우리나라</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최근 </a:t>
            </a: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정보 우위를 줄일 수 있는 법안</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이 상정되었지만 여전히 </a:t>
            </a:r>
            <a:r>
              <a:rPr lang="ko-KR" altLang="en-US" sz="2600" kern="0" dirty="0" err="1">
                <a:solidFill>
                  <a:srgbClr val="000000"/>
                </a:solidFill>
                <a:effectLst>
                  <a:outerShdw blurRad="38100" dist="38100" dir="2700000" algn="tl">
                    <a:srgbClr val="C0C0C0"/>
                  </a:outerShdw>
                </a:effectLst>
                <a:latin typeface="Times New Roman" pitchFamily="18" charset="0"/>
              </a:rPr>
              <a:t>빅테크와</a:t>
            </a:r>
            <a:r>
              <a:rPr lang="ko-KR" altLang="en-US" sz="2600" kern="0" dirty="0">
                <a:solidFill>
                  <a:srgbClr val="000000"/>
                </a:solidFill>
                <a:effectLst>
                  <a:outerShdw blurRad="38100" dist="38100" dir="2700000" algn="tl">
                    <a:srgbClr val="C0C0C0"/>
                  </a:outerShdw>
                </a:effectLst>
                <a:latin typeface="Times New Roman" pitchFamily="18" charset="0"/>
              </a:rPr>
              <a:t> 금융기관 사이의 정보 불균형이 발생</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1431925" lvl="0" indent="-268288" defTabSz="739775">
              <a:buClr>
                <a:srgbClr val="9966FF"/>
              </a:buClr>
              <a:buFont typeface="Times New Roman" panose="02020603050405020304" pitchFamily="18" charset="0"/>
              <a:buChar char="⁎"/>
              <a:defRPr/>
            </a:pPr>
            <a:r>
              <a:rPr lang="ko-KR" altLang="en-US" sz="2000" kern="0" dirty="0">
                <a:solidFill>
                  <a:srgbClr val="3366FF"/>
                </a:solidFill>
                <a:effectLst>
                  <a:outerShdw blurRad="38100" dist="38100" dir="2700000" algn="tl">
                    <a:srgbClr val="C0C0C0"/>
                  </a:outerShdw>
                </a:effectLst>
                <a:latin typeface="Times New Roman" pitchFamily="18" charset="0"/>
              </a:rPr>
              <a:t>「</a:t>
            </a:r>
            <a:r>
              <a:rPr lang="ko-KR" altLang="en-US" sz="2000" kern="0" dirty="0" err="1">
                <a:solidFill>
                  <a:srgbClr val="3366FF"/>
                </a:solidFill>
                <a:effectLst>
                  <a:outerShdw blurRad="38100" dist="38100" dir="2700000" algn="tl">
                    <a:srgbClr val="C0C0C0"/>
                  </a:outerShdw>
                </a:effectLst>
                <a:latin typeface="Times New Roman" pitchFamily="18" charset="0"/>
              </a:rPr>
              <a:t>마이데이터」</a:t>
            </a:r>
            <a:r>
              <a:rPr lang="ko-KR" altLang="en-US" sz="2000" kern="0" dirty="0" err="1">
                <a:solidFill>
                  <a:srgbClr val="000000"/>
                </a:solidFill>
                <a:effectLst>
                  <a:outerShdw blurRad="38100" dist="38100" dir="2700000" algn="tl">
                    <a:srgbClr val="C0C0C0"/>
                  </a:outerShdw>
                </a:effectLst>
                <a:latin typeface="Times New Roman" pitchFamily="18" charset="0"/>
              </a:rPr>
              <a:t>법안</a:t>
            </a:r>
            <a:r>
              <a:rPr lang="en-US" altLang="ko-KR" sz="2000" kern="0" dirty="0">
                <a:solidFill>
                  <a:srgbClr val="000000"/>
                </a:solidFill>
                <a:effectLst>
                  <a:outerShdw blurRad="38100" dist="38100" dir="2700000" algn="tl">
                    <a:srgbClr val="C0C0C0"/>
                  </a:outerShdw>
                </a:effectLst>
                <a:latin typeface="Times New Roman" pitchFamily="18" charset="0"/>
              </a:rPr>
              <a:t>: </a:t>
            </a:r>
            <a:r>
              <a:rPr lang="ko-KR" altLang="en-US" sz="2000" kern="0" dirty="0" err="1">
                <a:solidFill>
                  <a:srgbClr val="000000"/>
                </a:solidFill>
                <a:effectLst>
                  <a:outerShdw blurRad="38100" dist="38100" dir="2700000" algn="tl">
                    <a:srgbClr val="C0C0C0"/>
                  </a:outerShdw>
                </a:effectLst>
                <a:latin typeface="Times New Roman" pitchFamily="18" charset="0"/>
              </a:rPr>
              <a:t>빅테크</a:t>
            </a:r>
            <a:r>
              <a:rPr lang="ko-KR" altLang="en-US" sz="2000" kern="0" dirty="0">
                <a:solidFill>
                  <a:srgbClr val="000000"/>
                </a:solidFill>
                <a:effectLst>
                  <a:outerShdw blurRad="38100" dist="38100" dir="2700000" algn="tl">
                    <a:srgbClr val="C0C0C0"/>
                  </a:outerShdw>
                </a:effectLst>
                <a:latin typeface="Times New Roman" pitchFamily="18" charset="0"/>
              </a:rPr>
              <a:t> 디지털 플랫폼에서 이루어진 소비 내역에 대한 정보를 소비자의 승인 하에 금융기관이 열람할 수 있지만 그 정보에 대한 내용이 상세하지 못한 측면이 있음</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556055506"/>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1713044" y="43105"/>
            <a:ext cx="5717912" cy="6771791"/>
          </a:xfrm>
          <a:ln>
            <a:noFill/>
          </a:ln>
        </p:spPr>
        <p:txBody>
          <a:bodyPr lIns="92075" tIns="46038" rIns="92075" bIns="46038" anchor="ctr"/>
          <a:lstStyle/>
          <a:p>
            <a:pPr>
              <a:defRPr/>
            </a:pP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0. </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금융발전과 경제</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금융산업 진출배경</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은행산업 진입규제 완화 및 금융 디지털화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DNA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순환 사업모델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빅테크와</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기존 금융기관의 차이점</a:t>
            </a:r>
            <a:r>
              <a:rPr lang="en-US" altLang="ko-KR" dirty="0">
                <a:effectLst>
                  <a:outerShdw blurRad="38100" dist="38100" dir="2700000" algn="tl">
                    <a:srgbClr val="C0C0C0"/>
                  </a:outerShdw>
                </a:effectLst>
                <a:latin typeface="Times New Roman" pitchFamily="18" charset="0"/>
                <a:ea typeface="바탕체" pitchFamily="17" charset="-127"/>
              </a:rPr>
              <a:t>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자체 디지털 플랫폼 기반의 금융서비스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유리한 진입 형태 선택 가능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사업모델 관련 리스크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신용 제공 관련 리스크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경제력 집중 문제</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사용자 데이터 관리 및 보안 문제</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4.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Stable Coin </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발행 관련 리스크</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화폐주권 위협 가능성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실물〮금융부문의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충격 증폭 가능성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준비자산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미보유</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가능성</a:t>
            </a:r>
            <a:endParaRPr lang="ko-KR" altLang="ko-KR" dirty="0">
              <a:latin typeface="Times New Roman" pitchFamily="18" charset="0"/>
              <a:ea typeface="바탕체" pitchFamily="17" charset="-127"/>
            </a:endParaRPr>
          </a:p>
        </p:txBody>
      </p:sp>
    </p:spTree>
    <p:extLst>
      <p:ext uri="{BB962C8B-B14F-4D97-AF65-F5344CB8AC3E}">
        <p14:creationId xmlns:p14="http://schemas.microsoft.com/office/powerpoint/2010/main" val="681680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08163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a:solidFill>
                  <a:srgbClr val="0000FF"/>
                </a:solidFill>
                <a:effectLst>
                  <a:outerShdw blurRad="38100" dist="38100" dir="2700000" algn="tl">
                    <a:srgbClr val="C0C0C0"/>
                  </a:outerShdw>
                </a:effectLst>
                <a:latin typeface="Times New Roman" pitchFamily="18" charset="0"/>
              </a:rPr>
              <a:t>유리한 진입 형태의 선택 가능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3366FF"/>
                </a:solidFill>
                <a:effectLst>
                  <a:outerShdw blurRad="38100" dist="38100" dir="2700000" algn="tl">
                    <a:srgbClr val="C0C0C0"/>
                  </a:outerShdw>
                </a:effectLst>
                <a:latin typeface="Times New Roman" pitchFamily="18" charset="0"/>
              </a:rPr>
              <a:t>정보 우위</a:t>
            </a:r>
            <a:r>
              <a:rPr lang="ko-KR" altLang="en-US" sz="2600" kern="0" dirty="0">
                <a:solidFill>
                  <a:srgbClr val="000000"/>
                </a:solidFill>
                <a:effectLst>
                  <a:outerShdw blurRad="38100" dist="38100" dir="2700000" algn="tl">
                    <a:srgbClr val="C0C0C0"/>
                  </a:outerShdw>
                </a:effectLst>
                <a:latin typeface="Times New Roman" pitchFamily="18" charset="0"/>
              </a:rPr>
              <a:t>를 바탕으로 자신들에게 </a:t>
            </a:r>
            <a:r>
              <a:rPr lang="ko-KR" altLang="en-US" sz="2600" kern="0" dirty="0">
                <a:solidFill>
                  <a:srgbClr val="3366FF"/>
                </a:solidFill>
                <a:effectLst>
                  <a:outerShdw blurRad="38100" dist="38100" dir="2700000" algn="tl">
                    <a:srgbClr val="C0C0C0"/>
                  </a:outerShdw>
                </a:effectLst>
                <a:latin typeface="Times New Roman" pitchFamily="18" charset="0"/>
              </a:rPr>
              <a:t>유리한 진입 형태의 선택</a:t>
            </a:r>
            <a:r>
              <a:rPr lang="ko-KR" altLang="en-US" sz="2600" kern="0" dirty="0">
                <a:solidFill>
                  <a:srgbClr val="000000"/>
                </a:solidFill>
                <a:effectLst>
                  <a:outerShdw blurRad="38100" dist="38100" dir="2700000" algn="tl">
                    <a:srgbClr val="C0C0C0"/>
                  </a:outerShdw>
                </a:effectLst>
                <a:latin typeface="Times New Roman" pitchFamily="18" charset="0"/>
              </a:rPr>
              <a:t>이 가능</a:t>
            </a: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금융그룹</a:t>
            </a:r>
            <a:r>
              <a:rPr lang="ko-KR" altLang="en-US" sz="2600" kern="0" dirty="0">
                <a:solidFill>
                  <a:srgbClr val="9966FF"/>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에 적용되는 강한 규제 및 감독을 피하고자 </a:t>
            </a:r>
            <a:r>
              <a:rPr lang="ko-KR" altLang="en-US" sz="2600" kern="0" dirty="0">
                <a:solidFill>
                  <a:srgbClr val="3366FF"/>
                </a:solidFill>
                <a:effectLst>
                  <a:outerShdw blurRad="38100" dist="38100" dir="2700000" algn="tl">
                    <a:srgbClr val="C0C0C0"/>
                  </a:outerShdw>
                </a:effectLst>
                <a:latin typeface="Times New Roman" pitchFamily="18" charset="0"/>
              </a:rPr>
              <a:t>타 금융기관과의 제휴 </a:t>
            </a:r>
            <a:r>
              <a:rPr lang="ko-KR" altLang="en-US" sz="2600" kern="0" dirty="0">
                <a:solidFill>
                  <a:srgbClr val="000000"/>
                </a:solidFill>
                <a:effectLst>
                  <a:outerShdw blurRad="38100" dist="38100" dir="2700000" algn="tl">
                    <a:srgbClr val="C0C0C0"/>
                  </a:outerShdw>
                </a:effectLst>
                <a:latin typeface="Times New Roman" pitchFamily="18" charset="0"/>
              </a:rPr>
              <a:t>또는 </a:t>
            </a:r>
            <a:r>
              <a:rPr lang="ko-KR" altLang="en-US" sz="2600" kern="0" dirty="0">
                <a:solidFill>
                  <a:srgbClr val="3366FF"/>
                </a:solidFill>
                <a:effectLst>
                  <a:outerShdw blurRad="38100" dist="38100" dir="2700000" algn="tl">
                    <a:srgbClr val="C0C0C0"/>
                  </a:outerShdw>
                </a:effectLst>
                <a:latin typeface="Times New Roman" pitchFamily="18" charset="0"/>
              </a:rPr>
              <a:t>일부 금융서비스만을 제공</a:t>
            </a:r>
            <a:r>
              <a:rPr lang="ko-KR" altLang="en-US" sz="2600" kern="0" dirty="0">
                <a:solidFill>
                  <a:srgbClr val="000000"/>
                </a:solidFill>
                <a:effectLst>
                  <a:outerShdw blurRad="38100" dist="38100" dir="2700000" algn="tl">
                    <a:srgbClr val="C0C0C0"/>
                  </a:outerShdw>
                </a:effectLst>
                <a:latin typeface="Times New Roman" pitchFamily="18" charset="0"/>
              </a:rPr>
              <a:t>하는 형식으로 금융산업에 진입할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1163638" lvl="0" indent="-360363" defTabSz="739775">
              <a:buClr>
                <a:srgbClr val="9966FF"/>
              </a:buClr>
              <a:buFont typeface="Times New Roman" panose="02020603050405020304" pitchFamily="18" charset="0"/>
              <a:buChar char="⁎"/>
              <a:defRPr/>
            </a:pPr>
            <a:r>
              <a:rPr lang="ko-KR" altLang="en-US" sz="2600" kern="0" dirty="0">
                <a:solidFill>
                  <a:srgbClr val="3366FF"/>
                </a:solidFill>
                <a:effectLst>
                  <a:outerShdw blurRad="38100" dist="38100" dir="2700000" algn="tl">
                    <a:srgbClr val="C0C0C0"/>
                  </a:outerShdw>
                </a:effectLst>
                <a:latin typeface="Times New Roman" pitchFamily="18" charset="0"/>
              </a:rPr>
              <a:t>우리나라</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여수신</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금융투자</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보험 분야 중에서 </a:t>
            </a:r>
            <a:r>
              <a:rPr lang="en-US" altLang="ko-KR" sz="2600" kern="0" dirty="0">
                <a:solidFill>
                  <a:srgbClr val="000000"/>
                </a:solidFill>
                <a:effectLst>
                  <a:outerShdw blurRad="38100" dist="38100" dir="2700000" algn="tl">
                    <a:srgbClr val="C0C0C0"/>
                  </a:outerShdw>
                </a:effectLst>
                <a:latin typeface="Times New Roman" pitchFamily="18" charset="0"/>
              </a:rPr>
              <a:t>2</a:t>
            </a:r>
            <a:r>
              <a:rPr lang="ko-KR" altLang="en-US" sz="2600" kern="0" dirty="0">
                <a:solidFill>
                  <a:srgbClr val="000000"/>
                </a:solidFill>
                <a:effectLst>
                  <a:outerShdw blurRad="38100" dist="38100" dir="2700000" algn="tl">
                    <a:srgbClr val="C0C0C0"/>
                  </a:outerShdw>
                </a:effectLst>
                <a:latin typeface="Times New Roman" pitchFamily="18" charset="0"/>
              </a:rPr>
              <a:t>개 이상의 업종을 운영하면 금융그룹으로 분류</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4000171047"/>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60177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lvl="0" indent="-533400" defTabSz="739775">
              <a:buClr>
                <a:srgbClr val="9966FF"/>
              </a:buClr>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a:solidFill>
                  <a:srgbClr val="0000FF"/>
                </a:solidFill>
                <a:effectLst>
                  <a:outerShdw blurRad="38100" dist="38100" dir="2700000" algn="tl">
                    <a:srgbClr val="C0C0C0"/>
                  </a:outerShdw>
                </a:effectLst>
                <a:latin typeface="Times New Roman" pitchFamily="18" charset="0"/>
              </a:rPr>
              <a:t>유리한 진입 형태의 선택 가능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3366FF"/>
                </a:solidFill>
                <a:effectLst>
                  <a:outerShdw blurRad="38100" dist="38100" dir="2700000" algn="tl">
                    <a:srgbClr val="C0C0C0"/>
                  </a:outerShdw>
                </a:effectLst>
                <a:latin typeface="Times New Roman" pitchFamily="18" charset="0"/>
              </a:rPr>
              <a:t>해외</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결제서비스업과 </a:t>
            </a:r>
            <a:r>
              <a:rPr lang="ko-KR" altLang="en-US" sz="2600" kern="0" dirty="0" err="1">
                <a:solidFill>
                  <a:srgbClr val="000000"/>
                </a:solidFill>
                <a:effectLst>
                  <a:outerShdw blurRad="38100" dist="38100" dir="2700000" algn="tl">
                    <a:srgbClr val="C0C0C0"/>
                  </a:outerShdw>
                </a:effectLst>
                <a:latin typeface="Times New Roman" pitchFamily="18" charset="0"/>
              </a:rPr>
              <a:t>은행업</a:t>
            </a:r>
            <a:r>
              <a:rPr lang="ko-KR" altLang="en-US" sz="2600" kern="0" dirty="0">
                <a:solidFill>
                  <a:srgbClr val="000000"/>
                </a:solidFill>
                <a:effectLst>
                  <a:outerShdw blurRad="38100" dist="38100" dir="2700000" algn="tl">
                    <a:srgbClr val="C0C0C0"/>
                  </a:outerShdw>
                </a:effectLst>
                <a:latin typeface="Times New Roman" pitchFamily="18" charset="0"/>
              </a:rPr>
              <a:t> 진출 시 라이선스를 통하여 영업을 하지만 </a:t>
            </a:r>
            <a:r>
              <a:rPr lang="ko-KR" altLang="en-US" sz="2600" kern="0" dirty="0">
                <a:solidFill>
                  <a:srgbClr val="3366FF"/>
                </a:solidFill>
                <a:effectLst>
                  <a:outerShdw blurRad="38100" dist="38100" dir="2700000" algn="tl">
                    <a:srgbClr val="C0C0C0"/>
                  </a:outerShdw>
                </a:effectLst>
                <a:latin typeface="Times New Roman" pitchFamily="18" charset="0"/>
              </a:rPr>
              <a:t>신용 제공</a:t>
            </a:r>
            <a:r>
              <a:rPr lang="ko-KR" altLang="en-US" sz="2600" kern="0" dirty="0">
                <a:solidFill>
                  <a:srgbClr val="000000"/>
                </a:solidFill>
                <a:effectLst>
                  <a:outerShdw blurRad="38100" dist="38100" dir="2700000" algn="tl">
                    <a:srgbClr val="C0C0C0"/>
                  </a:outerShdw>
                </a:effectLst>
                <a:latin typeface="Times New Roman" pitchFamily="18" charset="0"/>
              </a:rPr>
              <a:t>의 경우에는 </a:t>
            </a:r>
            <a:r>
              <a:rPr lang="ko-KR" altLang="en-US" sz="2600" kern="0" dirty="0">
                <a:solidFill>
                  <a:srgbClr val="3366FF"/>
                </a:solidFill>
                <a:effectLst>
                  <a:outerShdw blurRad="38100" dist="38100" dir="2700000" algn="tl">
                    <a:srgbClr val="C0C0C0"/>
                  </a:outerShdw>
                </a:effectLst>
                <a:latin typeface="Times New Roman" pitchFamily="18" charset="0"/>
              </a:rPr>
              <a:t>라이선스를 받은 금융기관과의 제휴</a:t>
            </a:r>
            <a:r>
              <a:rPr lang="ko-KR" altLang="en-US" sz="2600" kern="0" dirty="0">
                <a:solidFill>
                  <a:srgbClr val="000000"/>
                </a:solidFill>
                <a:effectLst>
                  <a:outerShdw blurRad="38100" dist="38100" dir="2700000" algn="tl">
                    <a:srgbClr val="C0C0C0"/>
                  </a:outerShdw>
                </a:effectLst>
                <a:latin typeface="Times New Roman" pitchFamily="18" charset="0"/>
              </a:rPr>
              <a:t>를 통해서 영업하는 경향을 보임</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또한 </a:t>
            </a: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3366FF"/>
                </a:solidFill>
                <a:effectLst>
                  <a:outerShdw blurRad="38100" dist="38100" dir="2700000" algn="tl">
                    <a:srgbClr val="C0C0C0"/>
                  </a:outerShdw>
                </a:effectLst>
                <a:latin typeface="Times New Roman" pitchFamily="18" charset="0"/>
              </a:rPr>
              <a:t>기존의 사업모델을 통하여 자금조달이 가능</a:t>
            </a:r>
            <a:r>
              <a:rPr lang="ko-KR" altLang="en-US" sz="2600" kern="0" dirty="0">
                <a:solidFill>
                  <a:srgbClr val="000000"/>
                </a:solidFill>
                <a:effectLst>
                  <a:outerShdw blurRad="38100" dist="38100" dir="2700000" algn="tl">
                    <a:srgbClr val="C0C0C0"/>
                  </a:outerShdw>
                </a:effectLst>
                <a:latin typeface="Times New Roman" pitchFamily="18" charset="0"/>
              </a:rPr>
              <a:t>하여 수신서비스에 진출하지 않음으로써 관련 규제 회피 가능</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30306329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60177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lvl="0" indent="-533400" defTabSz="739775">
              <a:buClr>
                <a:srgbClr val="9966FF"/>
              </a:buClr>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a:solidFill>
                  <a:srgbClr val="0000FF"/>
                </a:solidFill>
                <a:effectLst>
                  <a:outerShdw blurRad="38100" dist="38100" dir="2700000" algn="tl">
                    <a:srgbClr val="C0C0C0"/>
                  </a:outerShdw>
                </a:effectLst>
                <a:latin typeface="Times New Roman" pitchFamily="18" charset="0"/>
              </a:rPr>
              <a:t>유리한 진입 형태의 선택 가능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빅테크가</a:t>
            </a:r>
            <a:r>
              <a:rPr lang="ko-KR" altLang="en-US" sz="2600" kern="0" dirty="0">
                <a:solidFill>
                  <a:srgbClr val="000000"/>
                </a:solidFill>
                <a:effectLst>
                  <a:outerShdw blurRad="38100" dist="38100" dir="2700000" algn="tl">
                    <a:srgbClr val="C0C0C0"/>
                  </a:outerShdw>
                </a:effectLst>
                <a:latin typeface="Times New Roman" pitchFamily="18" charset="0"/>
              </a:rPr>
              <a:t> 금융서비스에 대한 라이선스를 인가 받지 않고 타 금융기관과의 제휴를 통해서 금융서비스를 제공하는 경우 </a:t>
            </a:r>
            <a:r>
              <a:rPr lang="ko-KR" altLang="en-US" sz="2600" kern="0" dirty="0">
                <a:solidFill>
                  <a:srgbClr val="3366FF"/>
                </a:solidFill>
                <a:effectLst>
                  <a:outerShdw blurRad="38100" dist="38100" dir="2700000" algn="tl">
                    <a:srgbClr val="C0C0C0"/>
                  </a:outerShdw>
                </a:effectLst>
                <a:latin typeface="Times New Roman" pitchFamily="18" charset="0"/>
              </a:rPr>
              <a:t>금융법이 아닌 해당 산업의 상법만을 적용 받아 규제차익을 추구</a:t>
            </a:r>
            <a:r>
              <a:rPr lang="ko-KR" altLang="en-US" sz="2600" kern="0" dirty="0">
                <a:solidFill>
                  <a:srgbClr val="000000"/>
                </a:solidFill>
                <a:effectLst>
                  <a:outerShdw blurRad="38100" dist="38100" dir="2700000" algn="tl">
                    <a:srgbClr val="C0C0C0"/>
                  </a:outerShdw>
                </a:effectLst>
                <a:latin typeface="Times New Roman" pitchFamily="18" charset="0"/>
              </a:rPr>
              <a:t>할 가능성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err="1">
                <a:solidFill>
                  <a:srgbClr val="000000"/>
                </a:solidFill>
                <a:effectLst>
                  <a:outerShdw blurRad="38100" dist="38100" dir="2700000" algn="tl">
                    <a:srgbClr val="C0C0C0"/>
                  </a:outerShdw>
                </a:effectLst>
                <a:latin typeface="Times New Roman" pitchFamily="18" charset="0"/>
              </a:rPr>
              <a:t>임호성</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김단비</a:t>
            </a:r>
            <a:r>
              <a:rPr lang="en-US" altLang="ko-KR" sz="2600" kern="0" dirty="0">
                <a:solidFill>
                  <a:srgbClr val="000000"/>
                </a:solidFill>
                <a:effectLst>
                  <a:outerShdw blurRad="38100" dist="38100" dir="2700000" algn="tl">
                    <a:srgbClr val="C0C0C0"/>
                  </a:outerShdw>
                </a:effectLst>
                <a:latin typeface="Times New Roman" pitchFamily="18" charset="0"/>
              </a:rPr>
              <a:t> 2021)</a:t>
            </a:r>
          </a:p>
          <a:p>
            <a:pPr marL="360363" lvl="0" defTabSz="739775">
              <a:buClr>
                <a:srgbClr val="9966FF"/>
              </a:buCl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1260475"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이 경우 리스크 발생에 대한 책임을 회피하거나 과도한 위험을 추구할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4122052699"/>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08163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lvl="0" indent="-533400" defTabSz="739775">
              <a:buClr>
                <a:srgbClr val="9966FF"/>
              </a:buClr>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a:solidFill>
                  <a:srgbClr val="0000FF"/>
                </a:solidFill>
                <a:effectLst>
                  <a:outerShdw blurRad="38100" dist="38100" dir="2700000" algn="tl">
                    <a:srgbClr val="C0C0C0"/>
                  </a:outerShdw>
                </a:effectLst>
                <a:latin typeface="Times New Roman" pitchFamily="18" charset="0"/>
              </a:rPr>
              <a:t>유리한 진입 형태의 선택 가능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기업은 </a:t>
            </a:r>
            <a:r>
              <a:rPr lang="ko-KR" altLang="en-US" sz="2600" kern="0" dirty="0">
                <a:solidFill>
                  <a:srgbClr val="3366FF"/>
                </a:solidFill>
                <a:effectLst>
                  <a:outerShdw blurRad="38100" dist="38100" dir="2700000" algn="tl">
                    <a:srgbClr val="C0C0C0"/>
                  </a:outerShdw>
                </a:effectLst>
                <a:latin typeface="Times New Roman" pitchFamily="18" charset="0"/>
              </a:rPr>
              <a:t>국가별로 우위를 점하는 서비스 성격이 상이</a:t>
            </a:r>
            <a:r>
              <a:rPr lang="ko-KR" altLang="en-US" sz="2600" kern="0" dirty="0">
                <a:solidFill>
                  <a:srgbClr val="000000"/>
                </a:solidFill>
                <a:effectLst>
                  <a:outerShdw blurRad="38100" dist="38100" dir="2700000" algn="tl">
                    <a:srgbClr val="C0C0C0"/>
                  </a:outerShdw>
                </a:effectLst>
                <a:latin typeface="Times New Roman" pitchFamily="18" charset="0"/>
              </a:rPr>
              <a:t>함에 따라 제공하는 금융서비스에도 차이를 보임</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1274763" lvl="1" indent="-457200" defTabSz="739775">
              <a:buClr>
                <a:srgbClr val="9966FF"/>
              </a:buClr>
              <a:buFont typeface="Times New Roman" panose="02020603050405020304" pitchFamily="18" charset="0"/>
              <a:buChar char="⁎"/>
              <a:defRPr/>
            </a:pPr>
            <a:r>
              <a:rPr lang="ko-KR" altLang="en-US" sz="2600" kern="0" dirty="0">
                <a:solidFill>
                  <a:srgbClr val="3366FF"/>
                </a:solidFill>
                <a:effectLst>
                  <a:outerShdw blurRad="38100" dist="38100" dir="2700000" algn="tl">
                    <a:srgbClr val="C0C0C0"/>
                  </a:outerShdw>
                </a:effectLst>
                <a:latin typeface="Times New Roman" pitchFamily="18" charset="0"/>
              </a:rPr>
              <a:t>네이버</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 우리나라에서는 전자상거래 플랫폼</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스마트스토어</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을 이용한 소상공인 대출서비스 제공</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일본에서는 메신저</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라인</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를 이용한 송금 및 간편결제 서비스 제공</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2.</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빅테크와</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기존 금융기관의 차이점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915942253"/>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1713044" y="283170"/>
            <a:ext cx="5934317" cy="6291660"/>
          </a:xfrm>
          <a:ln>
            <a:noFill/>
          </a:ln>
        </p:spPr>
        <p:txBody>
          <a:bodyPr lIns="92075" tIns="46038" rIns="92075" bIns="46038" anchor="ctr"/>
          <a:lstStyle/>
          <a:p>
            <a:pPr>
              <a:defRPr/>
            </a:pP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금융산업 진출배경</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은행산업 진입규제 완화 및 금융 디지털화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DNA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순환 사업모델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빅테크와</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기존 금융기관의 차이점</a:t>
            </a:r>
            <a:r>
              <a:rPr lang="en-US" altLang="ko-KR" dirty="0">
                <a:effectLst>
                  <a:outerShdw blurRad="38100" dist="38100" dir="2700000" algn="tl">
                    <a:srgbClr val="C0C0C0"/>
                  </a:outerShdw>
                </a:effectLst>
                <a:latin typeface="Times New Roman" pitchFamily="18" charset="0"/>
                <a:ea typeface="바탕체" pitchFamily="17" charset="-127"/>
              </a:rPr>
              <a:t>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자체 디지털 플랫폼 기반의 금융서비스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유리한 진입 형태 선택 가능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사업모델 관련 리스크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신용 제공 관련 리스크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경제력 집중 문제</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사용자 데이터 관리 및 보안 문제</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4. </a:t>
            </a:r>
            <a:r>
              <a:rPr lang="ko-KR" altLang="en-US"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Stable Coin </a:t>
            </a:r>
            <a:r>
              <a:rPr lang="ko-KR" altLang="en-US"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발행 관련 리스크</a:t>
            </a:r>
            <a:b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화폐주권 위협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실물〮금융부문의</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충격 증폭 가능성 </a:t>
            </a:r>
            <a:b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준비자산 </a:t>
            </a:r>
            <a:r>
              <a:rPr lang="ko-KR" altLang="en-US" sz="2000" dirty="0" err="1">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미보유</a:t>
            </a:r>
            <a:r>
              <a:rPr lang="ko-KR" altLang="en-US" sz="2000" dirty="0">
                <a:solidFill>
                  <a:schemeClr val="bg2">
                    <a:lumMod val="40000"/>
                    <a:lumOff val="60000"/>
                  </a:schemeClr>
                </a:solidFill>
                <a:effectLst>
                  <a:outerShdw blurRad="38100" dist="38100" dir="2700000" algn="tl">
                    <a:srgbClr val="C0C0C0"/>
                  </a:outerShdw>
                </a:effectLst>
                <a:latin typeface="Times New Roman" pitchFamily="18" charset="0"/>
                <a:ea typeface="바탕체" pitchFamily="17" charset="-127"/>
              </a:rPr>
              <a:t> 가능성</a:t>
            </a:r>
            <a:endParaRPr lang="ko-KR" altLang="ko-KR" dirty="0">
              <a:solidFill>
                <a:schemeClr val="bg2">
                  <a:lumMod val="40000"/>
                  <a:lumOff val="60000"/>
                </a:schemeClr>
              </a:solidFill>
              <a:latin typeface="Times New Roman" pitchFamily="18" charset="0"/>
              <a:ea typeface="바탕체" pitchFamily="17" charset="-127"/>
            </a:endParaRPr>
          </a:p>
        </p:txBody>
      </p:sp>
    </p:spTree>
    <p:extLst>
      <p:ext uri="{BB962C8B-B14F-4D97-AF65-F5344CB8AC3E}">
        <p14:creationId xmlns:p14="http://schemas.microsoft.com/office/powerpoint/2010/main" val="1877821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08163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신용 제공 관련 리스크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국내 대표 </a:t>
            </a: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카카오</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네이버</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는 </a:t>
            </a:r>
            <a:r>
              <a:rPr lang="en-US" altLang="ko-KR" sz="2600" kern="0" dirty="0">
                <a:solidFill>
                  <a:srgbClr val="000000"/>
                </a:solidFill>
                <a:effectLst>
                  <a:outerShdw blurRad="38100" dist="38100" dir="2700000" algn="tl">
                    <a:srgbClr val="C0C0C0"/>
                  </a:outerShdw>
                </a:effectLst>
                <a:latin typeface="Times New Roman" pitchFamily="18" charset="0"/>
              </a:rPr>
              <a:t>2010</a:t>
            </a:r>
            <a:r>
              <a:rPr lang="ko-KR" altLang="en-US" sz="2600" kern="0" dirty="0">
                <a:solidFill>
                  <a:srgbClr val="000000"/>
                </a:solidFill>
                <a:effectLst>
                  <a:outerShdw blurRad="38100" dist="38100" dir="2700000" algn="tl">
                    <a:srgbClr val="C0C0C0"/>
                  </a:outerShdw>
                </a:effectLst>
                <a:latin typeface="Times New Roman" pitchFamily="18" charset="0"/>
              </a:rPr>
              <a:t>년대 중반부터 지급결제 서비스를 시작으로 금융산업에 진입하여 최근에는 신용을 제공하기 시작</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endParaRPr lang="ko-KR" altLang="en-US"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카카오는 </a:t>
            </a:r>
            <a:r>
              <a:rPr lang="en-US" altLang="ko-KR" sz="2600" kern="0" dirty="0">
                <a:solidFill>
                  <a:srgbClr val="000000"/>
                </a:solidFill>
                <a:effectLst>
                  <a:outerShdw blurRad="38100" dist="38100" dir="2700000" algn="tl">
                    <a:srgbClr val="C0C0C0"/>
                  </a:outerShdw>
                </a:effectLst>
                <a:latin typeface="Times New Roman" pitchFamily="18" charset="0"/>
              </a:rPr>
              <a:t>2014</a:t>
            </a:r>
            <a:r>
              <a:rPr lang="ko-KR" altLang="en-US" sz="2600" kern="0" dirty="0">
                <a:solidFill>
                  <a:srgbClr val="000000"/>
                </a:solidFill>
                <a:effectLst>
                  <a:outerShdw blurRad="38100" dist="38100" dir="2700000" algn="tl">
                    <a:srgbClr val="C0C0C0"/>
                  </a:outerShdw>
                </a:effectLst>
                <a:latin typeface="Times New Roman" pitchFamily="18" charset="0"/>
              </a:rPr>
              <a:t>년 지급결제 서비스</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카카오페이</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를 시작으로 </a:t>
            </a:r>
            <a:r>
              <a:rPr lang="en-US" altLang="ko-KR" sz="2600" kern="0" dirty="0">
                <a:solidFill>
                  <a:srgbClr val="000000"/>
                </a:solidFill>
                <a:effectLst>
                  <a:outerShdw blurRad="38100" dist="38100" dir="2700000" algn="tl">
                    <a:srgbClr val="C0C0C0"/>
                  </a:outerShdw>
                </a:effectLst>
                <a:latin typeface="Times New Roman" pitchFamily="18" charset="0"/>
              </a:rPr>
              <a:t>2017</a:t>
            </a:r>
            <a:r>
              <a:rPr lang="ko-KR" altLang="en-US" sz="2600" kern="0" dirty="0">
                <a:solidFill>
                  <a:srgbClr val="000000"/>
                </a:solidFill>
                <a:effectLst>
                  <a:outerShdw blurRad="38100" dist="38100" dir="2700000" algn="tl">
                    <a:srgbClr val="C0C0C0"/>
                  </a:outerShdw>
                </a:effectLst>
                <a:latin typeface="Times New Roman" pitchFamily="18" charset="0"/>
              </a:rPr>
              <a:t>년 </a:t>
            </a:r>
            <a:r>
              <a:rPr lang="ko-KR" altLang="en-US" sz="2600" kern="0" dirty="0" err="1">
                <a:solidFill>
                  <a:srgbClr val="000000"/>
                </a:solidFill>
                <a:effectLst>
                  <a:outerShdw blurRad="38100" dist="38100" dir="2700000" algn="tl">
                    <a:srgbClr val="C0C0C0"/>
                  </a:outerShdw>
                </a:effectLst>
                <a:latin typeface="Times New Roman" pitchFamily="18" charset="0"/>
              </a:rPr>
              <a:t>은행업</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카카오뱅크</a:t>
            </a:r>
            <a:r>
              <a:rPr lang="en-US" altLang="ko-KR" sz="2600" kern="0" dirty="0">
                <a:solidFill>
                  <a:srgbClr val="000000"/>
                </a:solidFill>
                <a:effectLst>
                  <a:outerShdw blurRad="38100" dist="38100" dir="2700000" algn="tl">
                    <a:srgbClr val="C0C0C0"/>
                  </a:outerShdw>
                </a:effectLst>
                <a:latin typeface="Times New Roman" pitchFamily="18" charset="0"/>
              </a:rPr>
              <a:t>), 2020</a:t>
            </a:r>
            <a:r>
              <a:rPr lang="ko-KR" altLang="en-US" sz="2600" kern="0" dirty="0">
                <a:solidFill>
                  <a:srgbClr val="000000"/>
                </a:solidFill>
                <a:effectLst>
                  <a:outerShdw blurRad="38100" dist="38100" dir="2700000" algn="tl">
                    <a:srgbClr val="C0C0C0"/>
                  </a:outerShdw>
                </a:effectLst>
                <a:latin typeface="Times New Roman" pitchFamily="18" charset="0"/>
              </a:rPr>
              <a:t>년 증권</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카카오증권</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을 설립하여 </a:t>
            </a:r>
            <a:r>
              <a:rPr lang="en-US" altLang="ko-KR" sz="2600" kern="0" dirty="0">
                <a:solidFill>
                  <a:srgbClr val="000000"/>
                </a:solidFill>
                <a:effectLst>
                  <a:outerShdw blurRad="38100" dist="38100" dir="2700000" algn="tl">
                    <a:srgbClr val="C0C0C0"/>
                  </a:outerShdw>
                </a:effectLst>
                <a:latin typeface="Times New Roman" pitchFamily="18" charset="0"/>
              </a:rPr>
              <a:t>2021</a:t>
            </a:r>
            <a:r>
              <a:rPr lang="ko-KR" altLang="en-US" sz="2600" kern="0" dirty="0">
                <a:solidFill>
                  <a:srgbClr val="000000"/>
                </a:solidFill>
                <a:effectLst>
                  <a:outerShdw blurRad="38100" dist="38100" dir="2700000" algn="tl">
                    <a:srgbClr val="C0C0C0"/>
                  </a:outerShdw>
                </a:effectLst>
                <a:latin typeface="Times New Roman" pitchFamily="18" charset="0"/>
              </a:rPr>
              <a:t>년 증권 서비스 예비허가를 받음</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4133840392"/>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08163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신용 제공 관련 리스크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네이버</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err="1">
                <a:solidFill>
                  <a:srgbClr val="000000"/>
                </a:solidFill>
                <a:effectLst>
                  <a:outerShdw blurRad="38100" dist="38100" dir="2700000" algn="tl">
                    <a:srgbClr val="C0C0C0"/>
                  </a:outerShdw>
                </a:effectLst>
                <a:latin typeface="Times New Roman" pitchFamily="18" charset="0"/>
              </a:rPr>
              <a:t>네이버파이낸셜</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는 자사 플랫폼의 쇼핑몰 입점 중소사업자들에게 은행이 일반적으로 요구하는 사업 계획이나 부동산 담보가 아닌 사업자의 상품 판매실적</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재고 상황</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판매자 신용도 등을 근거로 대출을 제공</a:t>
            </a:r>
            <a:r>
              <a:rPr lang="en-US" altLang="ko-KR" sz="2600" kern="0" dirty="0">
                <a:solidFill>
                  <a:srgbClr val="9966FF"/>
                </a:solidFill>
                <a:effectLst>
                  <a:outerShdw blurRad="38100" dist="38100" dir="2700000" algn="tl">
                    <a:srgbClr val="C0C0C0"/>
                  </a:outerShdw>
                </a:effectLst>
                <a:latin typeface="Times New Roman" pitchFamily="18" charset="0"/>
              </a:rPr>
              <a:t>*</a:t>
            </a:r>
          </a:p>
          <a:p>
            <a:pPr marL="817563" lvl="0" indent="-14288" defTabSz="739775">
              <a:buClr>
                <a:srgbClr val="9966FF"/>
              </a:buClr>
              <a:buFont typeface="Times New Roman" panose="02020603050405020304" pitchFamily="18" charset="0"/>
              <a:buChar char="⁎"/>
              <a:defRPr/>
            </a:pPr>
            <a:r>
              <a:rPr lang="en-US" altLang="ko-KR" sz="2600" kern="0" dirty="0">
                <a:solidFill>
                  <a:srgbClr val="000000"/>
                </a:solidFill>
                <a:effectLst>
                  <a:outerShdw blurRad="38100" dist="38100" dir="2700000" algn="tl">
                    <a:srgbClr val="C0C0C0"/>
                  </a:outerShdw>
                </a:effectLst>
                <a:latin typeface="Times New Roman" pitchFamily="18" charset="0"/>
              </a:rPr>
              <a:t> </a:t>
            </a:r>
            <a:r>
              <a:rPr lang="en-US" altLang="ko-KR" sz="2000" kern="0" dirty="0">
                <a:solidFill>
                  <a:srgbClr val="000000"/>
                </a:solidFill>
                <a:effectLst>
                  <a:outerShdw blurRad="38100" dist="38100" dir="2700000" algn="tl">
                    <a:srgbClr val="C0C0C0"/>
                  </a:outerShdw>
                </a:effectLst>
                <a:latin typeface="Times New Roman" pitchFamily="18" charset="0"/>
              </a:rPr>
              <a:t>2021</a:t>
            </a:r>
            <a:r>
              <a:rPr lang="ko-KR" altLang="en-US" sz="2000" kern="0" dirty="0">
                <a:solidFill>
                  <a:srgbClr val="000000"/>
                </a:solidFill>
                <a:effectLst>
                  <a:outerShdw blurRad="38100" dist="38100" dir="2700000" algn="tl">
                    <a:srgbClr val="C0C0C0"/>
                  </a:outerShdw>
                </a:effectLst>
                <a:latin typeface="Times New Roman" pitchFamily="18" charset="0"/>
              </a:rPr>
              <a:t>년 </a:t>
            </a:r>
            <a:r>
              <a:rPr lang="en-US" altLang="ko-KR" sz="2000" kern="0" dirty="0">
                <a:solidFill>
                  <a:srgbClr val="000000"/>
                </a:solidFill>
                <a:effectLst>
                  <a:outerShdw blurRad="38100" dist="38100" dir="2700000" algn="tl">
                    <a:srgbClr val="C0C0C0"/>
                  </a:outerShdw>
                </a:effectLst>
                <a:latin typeface="Times New Roman" pitchFamily="18" charset="0"/>
              </a:rPr>
              <a:t>9</a:t>
            </a:r>
            <a:r>
              <a:rPr lang="ko-KR" altLang="en-US" sz="2000" kern="0" dirty="0">
                <a:solidFill>
                  <a:srgbClr val="000000"/>
                </a:solidFill>
                <a:effectLst>
                  <a:outerShdw blurRad="38100" dist="38100" dir="2700000" algn="tl">
                    <a:srgbClr val="C0C0C0"/>
                  </a:outerShdw>
                </a:effectLst>
                <a:latin typeface="Times New Roman" pitchFamily="18" charset="0"/>
              </a:rPr>
              <a:t>월 기준 사업자 </a:t>
            </a:r>
            <a:r>
              <a:rPr lang="ko-KR" altLang="en-US" sz="2000" kern="0" dirty="0" err="1">
                <a:solidFill>
                  <a:srgbClr val="000000"/>
                </a:solidFill>
                <a:effectLst>
                  <a:outerShdw blurRad="38100" dist="38100" dir="2700000" algn="tl">
                    <a:srgbClr val="C0C0C0"/>
                  </a:outerShdw>
                </a:effectLst>
                <a:latin typeface="Times New Roman" pitchFamily="18" charset="0"/>
              </a:rPr>
              <a:t>대출액</a:t>
            </a:r>
            <a:r>
              <a:rPr lang="ko-KR" altLang="en-US" sz="2000" kern="0" dirty="0">
                <a:solidFill>
                  <a:srgbClr val="000000"/>
                </a:solidFill>
                <a:effectLst>
                  <a:outerShdw blurRad="38100" dist="38100" dir="2700000" algn="tl">
                    <a:srgbClr val="C0C0C0"/>
                  </a:outerShdw>
                </a:effectLst>
                <a:latin typeface="Times New Roman" pitchFamily="18" charset="0"/>
              </a:rPr>
              <a:t> </a:t>
            </a:r>
            <a:r>
              <a:rPr lang="en-US" altLang="ko-KR" sz="2000" kern="0" dirty="0">
                <a:solidFill>
                  <a:srgbClr val="000000"/>
                </a:solidFill>
                <a:effectLst>
                  <a:outerShdw blurRad="38100" dist="38100" dir="2700000" algn="tl">
                    <a:srgbClr val="C0C0C0"/>
                  </a:outerShdw>
                </a:effectLst>
                <a:latin typeface="Times New Roman" pitchFamily="18" charset="0"/>
              </a:rPr>
              <a:t>1,000</a:t>
            </a:r>
            <a:r>
              <a:rPr lang="ko-KR" altLang="en-US" sz="2000" kern="0" dirty="0">
                <a:solidFill>
                  <a:srgbClr val="000000"/>
                </a:solidFill>
                <a:effectLst>
                  <a:outerShdw blurRad="38100" dist="38100" dir="2700000" algn="tl">
                    <a:srgbClr val="C0C0C0"/>
                  </a:outerShdw>
                </a:effectLst>
                <a:latin typeface="Times New Roman" pitchFamily="18" charset="0"/>
              </a:rPr>
              <a:t>억 원 돌파</a:t>
            </a:r>
            <a:r>
              <a:rPr lang="en-US" altLang="ko-KR" sz="2600" kern="0" dirty="0">
                <a:solidFill>
                  <a:srgbClr val="000000"/>
                </a:solidFill>
                <a:effectLst>
                  <a:outerShdw blurRad="38100" dist="38100" dir="2700000" algn="tl">
                    <a:srgbClr val="C0C0C0"/>
                  </a:outerShdw>
                </a:effectLst>
                <a:latin typeface="Times New Roman" pitchFamily="18" charset="0"/>
              </a:rPr>
              <a:t>	  		</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575406412"/>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448174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신용 제공 관련 리스크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최근 종합지급결제사업자에게 허용된 </a:t>
            </a:r>
            <a:r>
              <a:rPr lang="ko-KR" altLang="en-US" sz="2600" kern="0" dirty="0">
                <a:solidFill>
                  <a:srgbClr val="3366FF"/>
                </a:solidFill>
                <a:effectLst>
                  <a:outerShdw blurRad="38100" dist="38100" dir="2700000" algn="tl">
                    <a:srgbClr val="C0C0C0"/>
                  </a:outerShdw>
                </a:effectLst>
                <a:latin typeface="Times New Roman" pitchFamily="18" charset="0"/>
              </a:rPr>
              <a:t>후불결제</a:t>
            </a:r>
            <a:r>
              <a:rPr lang="en-US" altLang="ko-KR" sz="2600" kern="0" dirty="0">
                <a:solidFill>
                  <a:srgbClr val="3366FF"/>
                </a:solidFill>
                <a:effectLst>
                  <a:outerShdw blurRad="38100" dist="38100" dir="2700000" algn="tl">
                    <a:srgbClr val="C0C0C0"/>
                  </a:outerShdw>
                </a:effectLst>
                <a:latin typeface="Times New Roman" pitchFamily="18" charset="0"/>
              </a:rPr>
              <a:t>(Buy Now Pay Later; BNPL)</a:t>
            </a:r>
            <a:r>
              <a:rPr lang="ko-KR" altLang="en-US" sz="2600" kern="0" dirty="0">
                <a:solidFill>
                  <a:srgbClr val="000000"/>
                </a:solidFill>
                <a:effectLst>
                  <a:outerShdw blurRad="38100" dist="38100" dir="2700000" algn="tl">
                    <a:srgbClr val="C0C0C0"/>
                  </a:outerShdw>
                </a:effectLst>
                <a:latin typeface="Times New Roman" pitchFamily="18" charset="0"/>
              </a:rPr>
              <a:t>는 </a:t>
            </a:r>
            <a:r>
              <a:rPr lang="ko-KR" altLang="en-US" sz="2600" kern="0" dirty="0" err="1">
                <a:solidFill>
                  <a:srgbClr val="000000"/>
                </a:solidFill>
                <a:effectLst>
                  <a:outerShdw blurRad="38100" dist="38100" dir="2700000" algn="tl">
                    <a:srgbClr val="C0C0C0"/>
                  </a:outerShdw>
                </a:effectLst>
                <a:latin typeface="Times New Roman" pitchFamily="18" charset="0"/>
              </a:rPr>
              <a:t>빅테크로</a:t>
            </a:r>
            <a:r>
              <a:rPr lang="ko-KR" altLang="en-US" sz="2600" kern="0" dirty="0">
                <a:solidFill>
                  <a:srgbClr val="000000"/>
                </a:solidFill>
                <a:effectLst>
                  <a:outerShdw blurRad="38100" dist="38100" dir="2700000" algn="tl">
                    <a:srgbClr val="C0C0C0"/>
                  </a:outerShdw>
                </a:effectLst>
                <a:latin typeface="Times New Roman" pitchFamily="18" charset="0"/>
              </a:rPr>
              <a:t> 하여금 통제되지 않은 신용창조를 가능하게 한다는 우려가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3366FF"/>
                </a:solidFill>
                <a:effectLst>
                  <a:outerShdw blurRad="38100" dist="38100" dir="2700000" algn="tl">
                    <a:srgbClr val="C0C0C0"/>
                  </a:outerShdw>
                </a:effectLst>
                <a:latin typeface="Times New Roman" pitchFamily="18" charset="0"/>
              </a:rPr>
              <a:t>네이버</a:t>
            </a:r>
            <a:r>
              <a:rPr lang="en-US" altLang="ko-KR"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err="1">
                <a:solidFill>
                  <a:srgbClr val="3366FF"/>
                </a:solidFill>
                <a:effectLst>
                  <a:outerShdw blurRad="38100" dist="38100" dir="2700000" algn="tl">
                    <a:srgbClr val="C0C0C0"/>
                  </a:outerShdw>
                </a:effectLst>
                <a:latin typeface="Times New Roman" pitchFamily="18" charset="0"/>
              </a:rPr>
              <a:t>네이버파이낸셜</a:t>
            </a:r>
            <a:r>
              <a:rPr lang="en-US" altLang="ko-KR"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는 </a:t>
            </a:r>
            <a:r>
              <a:rPr lang="en-US" altLang="ko-KR" sz="2600" kern="0" dirty="0">
                <a:solidFill>
                  <a:srgbClr val="000000"/>
                </a:solidFill>
                <a:effectLst>
                  <a:outerShdw blurRad="38100" dist="38100" dir="2700000" algn="tl">
                    <a:srgbClr val="C0C0C0"/>
                  </a:outerShdw>
                </a:effectLst>
                <a:latin typeface="Times New Roman" pitchFamily="18" charset="0"/>
              </a:rPr>
              <a:t>2021</a:t>
            </a:r>
            <a:r>
              <a:rPr lang="ko-KR" altLang="en-US" sz="2600" kern="0" dirty="0">
                <a:solidFill>
                  <a:srgbClr val="000000"/>
                </a:solidFill>
                <a:effectLst>
                  <a:outerShdw blurRad="38100" dist="38100" dir="2700000" algn="tl">
                    <a:srgbClr val="C0C0C0"/>
                  </a:outerShdw>
                </a:effectLst>
                <a:latin typeface="Times New Roman" pitchFamily="18" charset="0"/>
              </a:rPr>
              <a:t>년 </a:t>
            </a:r>
            <a:r>
              <a:rPr lang="en-US" altLang="ko-KR" sz="2600" kern="0" dirty="0">
                <a:solidFill>
                  <a:srgbClr val="000000"/>
                </a:solidFill>
                <a:effectLst>
                  <a:outerShdw blurRad="38100" dist="38100" dir="2700000" algn="tl">
                    <a:srgbClr val="C0C0C0"/>
                  </a:outerShdw>
                </a:effectLst>
                <a:latin typeface="Times New Roman" pitchFamily="18" charset="0"/>
              </a:rPr>
              <a:t>4</a:t>
            </a:r>
            <a:r>
              <a:rPr lang="ko-KR" altLang="en-US" sz="2600" kern="0" dirty="0">
                <a:solidFill>
                  <a:srgbClr val="000000"/>
                </a:solidFill>
                <a:effectLst>
                  <a:outerShdw blurRad="38100" dist="38100" dir="2700000" algn="tl">
                    <a:srgbClr val="C0C0C0"/>
                  </a:outerShdw>
                </a:effectLst>
                <a:latin typeface="Times New Roman" pitchFamily="18" charset="0"/>
              </a:rPr>
              <a:t>월부터 후불결제 서비스를 시범 운영 중에 있으며 자사 쇼핑 플랫폼에서 최대 </a:t>
            </a:r>
            <a:r>
              <a:rPr lang="en-US" altLang="ko-KR" sz="2600" kern="0" dirty="0">
                <a:solidFill>
                  <a:srgbClr val="000000"/>
                </a:solidFill>
                <a:effectLst>
                  <a:outerShdw blurRad="38100" dist="38100" dir="2700000" algn="tl">
                    <a:srgbClr val="C0C0C0"/>
                  </a:outerShdw>
                </a:effectLst>
                <a:latin typeface="Times New Roman" pitchFamily="18" charset="0"/>
              </a:rPr>
              <a:t>30</a:t>
            </a:r>
            <a:r>
              <a:rPr lang="ko-KR" altLang="en-US" sz="2600" kern="0" dirty="0">
                <a:solidFill>
                  <a:srgbClr val="000000"/>
                </a:solidFill>
                <a:effectLst>
                  <a:outerShdw blurRad="38100" dist="38100" dir="2700000" algn="tl">
                    <a:srgbClr val="C0C0C0"/>
                  </a:outerShdw>
                </a:effectLst>
                <a:latin typeface="Times New Roman" pitchFamily="18" charset="0"/>
              </a:rPr>
              <a:t>만원까지 상품을 선구매한 뒤 결제를 나중에 하도록 서비스</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3366FF"/>
                </a:solidFill>
                <a:effectLst>
                  <a:outerShdw blurRad="38100" dist="38100" dir="2700000" algn="tl">
                    <a:srgbClr val="C0C0C0"/>
                  </a:outerShdw>
                </a:effectLst>
                <a:latin typeface="Times New Roman" pitchFamily="18" charset="0"/>
              </a:rPr>
              <a:t>쿠팡</a:t>
            </a:r>
            <a:r>
              <a:rPr lang="ko-KR" altLang="en-US" sz="2600" kern="0" dirty="0" err="1">
                <a:solidFill>
                  <a:srgbClr val="000000"/>
                </a:solidFill>
                <a:effectLst>
                  <a:outerShdw blurRad="38100" dist="38100" dir="2700000" algn="tl">
                    <a:srgbClr val="C0C0C0"/>
                  </a:outerShdw>
                </a:effectLst>
                <a:latin typeface="Times New Roman" pitchFamily="18" charset="0"/>
              </a:rPr>
              <a:t>은</a:t>
            </a:r>
            <a:r>
              <a:rPr lang="ko-KR" altLang="en-US" sz="2600" kern="0" dirty="0">
                <a:solidFill>
                  <a:srgbClr val="000000"/>
                </a:solidFill>
                <a:effectLst>
                  <a:outerShdw blurRad="38100" dist="38100" dir="2700000" algn="tl">
                    <a:srgbClr val="C0C0C0"/>
                  </a:outerShdw>
                </a:effectLst>
                <a:latin typeface="Times New Roman" pitchFamily="18" charset="0"/>
              </a:rPr>
              <a:t> 자사 유료회원을 대상으로 월 </a:t>
            </a:r>
            <a:r>
              <a:rPr lang="en-US" altLang="ko-KR" sz="2600" kern="0" dirty="0">
                <a:solidFill>
                  <a:srgbClr val="000000"/>
                </a:solidFill>
                <a:effectLst>
                  <a:outerShdw blurRad="38100" dist="38100" dir="2700000" algn="tl">
                    <a:srgbClr val="C0C0C0"/>
                  </a:outerShdw>
                </a:effectLst>
                <a:latin typeface="Times New Roman" pitchFamily="18" charset="0"/>
              </a:rPr>
              <a:t>30</a:t>
            </a:r>
            <a:r>
              <a:rPr lang="ko-KR" altLang="en-US" sz="2600" kern="0" dirty="0">
                <a:solidFill>
                  <a:srgbClr val="000000"/>
                </a:solidFill>
                <a:effectLst>
                  <a:outerShdw blurRad="38100" dist="38100" dir="2700000" algn="tl">
                    <a:srgbClr val="C0C0C0"/>
                  </a:outerShdw>
                </a:effectLst>
                <a:latin typeface="Times New Roman" pitchFamily="18" charset="0"/>
              </a:rPr>
              <a:t>만원 한도의 후불결제 서비스를 시작</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083121242"/>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509713"/>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신용 제공 관련 리스크  </a:t>
            </a:r>
            <a:endParaRPr lang="en-US" altLang="ko-KR" kern="0" dirty="0">
              <a:solidFill>
                <a:srgbClr val="0000FF"/>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720725" lvl="0" indent="-360363" defTabSz="739775">
              <a:buClr>
                <a:srgbClr val="9966FF"/>
              </a:buClr>
              <a:buFontTx/>
              <a:buChar char="-"/>
              <a:defRPr/>
            </a:pPr>
            <a:r>
              <a:rPr lang="ko-KR" altLang="en-US" sz="2400" kern="0" dirty="0" err="1">
                <a:solidFill>
                  <a:srgbClr val="000000"/>
                </a:solidFill>
                <a:effectLst>
                  <a:outerShdw blurRad="38100" dist="38100" dir="2700000" algn="tl">
                    <a:srgbClr val="C0C0C0"/>
                  </a:outerShdw>
                </a:effectLst>
                <a:latin typeface="Times New Roman" pitchFamily="18" charset="0"/>
              </a:rPr>
              <a:t>빅테크의</a:t>
            </a:r>
            <a:r>
              <a:rPr lang="ko-KR" altLang="en-US" sz="2400" kern="0" dirty="0">
                <a:solidFill>
                  <a:srgbClr val="000000"/>
                </a:solidFill>
                <a:effectLst>
                  <a:outerShdw blurRad="38100" dist="38100" dir="2700000" algn="tl">
                    <a:srgbClr val="C0C0C0"/>
                  </a:outerShdw>
                </a:effectLst>
                <a:latin typeface="Times New Roman" pitchFamily="18" charset="0"/>
              </a:rPr>
              <a:t> 고객 규모와 확장성을 고려할 때 </a:t>
            </a:r>
            <a:r>
              <a:rPr lang="en-US" altLang="ko-KR" sz="2400" kern="0" dirty="0">
                <a:solidFill>
                  <a:srgbClr val="000000"/>
                </a:solidFill>
                <a:effectLst>
                  <a:outerShdw blurRad="38100" dist="38100" dir="2700000" algn="tl">
                    <a:srgbClr val="C0C0C0"/>
                  </a:outerShdw>
                </a:effectLst>
                <a:latin typeface="Times New Roman" pitchFamily="18" charset="0"/>
              </a:rPr>
              <a:t>BNPL </a:t>
            </a:r>
            <a:r>
              <a:rPr lang="ko-KR" altLang="en-US" sz="2400" kern="0" dirty="0">
                <a:solidFill>
                  <a:srgbClr val="000000"/>
                </a:solidFill>
                <a:effectLst>
                  <a:outerShdw blurRad="38100" dist="38100" dir="2700000" algn="tl">
                    <a:srgbClr val="C0C0C0"/>
                  </a:outerShdw>
                </a:effectLst>
                <a:latin typeface="Times New Roman" pitchFamily="18" charset="0"/>
              </a:rPr>
              <a:t>사업의 진행상황 및 신용규모를 면밀히 점검할 필요</a:t>
            </a:r>
            <a:endParaRPr lang="en-US" altLang="ko-KR" sz="2400" kern="0" dirty="0">
              <a:solidFill>
                <a:srgbClr val="000000"/>
              </a:solidFill>
              <a:effectLst>
                <a:outerShdw blurRad="38100" dist="38100" dir="2700000" algn="tl">
                  <a:srgbClr val="C0C0C0"/>
                </a:outerShdw>
              </a:effectLst>
              <a:latin typeface="Times New Roman" pitchFamily="18" charset="0"/>
            </a:endParaRPr>
          </a:p>
          <a:p>
            <a:pPr marL="1274763" lvl="1" indent="-457200" defTabSz="739775">
              <a:buClr>
                <a:srgbClr val="9966FF"/>
              </a:buClr>
              <a:buFont typeface="Times New Roman" panose="02020603050405020304" pitchFamily="18" charset="0"/>
              <a:buChar char="⁎"/>
              <a:defRPr/>
            </a:pPr>
            <a:r>
              <a:rPr lang="ko-KR" altLang="en-US" sz="2000" kern="0" dirty="0">
                <a:solidFill>
                  <a:srgbClr val="3366FF"/>
                </a:solidFill>
                <a:effectLst>
                  <a:outerShdw blurRad="38100" dist="38100" dir="2700000" algn="tl">
                    <a:srgbClr val="C0C0C0"/>
                  </a:outerShdw>
                </a:effectLst>
                <a:latin typeface="Times New Roman" pitchFamily="18" charset="0"/>
              </a:rPr>
              <a:t>영국</a:t>
            </a:r>
            <a:r>
              <a:rPr lang="en-US" altLang="ko-KR" sz="2000" kern="0" dirty="0">
                <a:solidFill>
                  <a:srgbClr val="3366FF"/>
                </a:solidFill>
                <a:effectLst>
                  <a:outerShdw blurRad="38100" dist="38100" dir="2700000" algn="tl">
                    <a:srgbClr val="C0C0C0"/>
                  </a:outerShdw>
                </a:effectLst>
                <a:latin typeface="Times New Roman" pitchFamily="18" charset="0"/>
              </a:rPr>
              <a:t>, </a:t>
            </a:r>
            <a:r>
              <a:rPr lang="ko-KR" altLang="en-US" sz="2000" kern="0" dirty="0">
                <a:solidFill>
                  <a:srgbClr val="3366FF"/>
                </a:solidFill>
                <a:effectLst>
                  <a:outerShdw blurRad="38100" dist="38100" dir="2700000" algn="tl">
                    <a:srgbClr val="C0C0C0"/>
                  </a:outerShdw>
                </a:effectLst>
                <a:latin typeface="Times New Roman" pitchFamily="18" charset="0"/>
              </a:rPr>
              <a:t>호주 </a:t>
            </a:r>
            <a:r>
              <a:rPr lang="ko-KR" altLang="en-US" sz="2000" kern="0" dirty="0">
                <a:solidFill>
                  <a:srgbClr val="000000"/>
                </a:solidFill>
                <a:effectLst>
                  <a:outerShdw blurRad="38100" dist="38100" dir="2700000" algn="tl">
                    <a:srgbClr val="C0C0C0"/>
                  </a:outerShdw>
                </a:effectLst>
                <a:latin typeface="Times New Roman" pitchFamily="18" charset="0"/>
              </a:rPr>
              <a:t>등 이미 </a:t>
            </a:r>
            <a:r>
              <a:rPr lang="en-US" altLang="ko-KR" sz="2000" kern="0" dirty="0">
                <a:solidFill>
                  <a:srgbClr val="000000"/>
                </a:solidFill>
                <a:effectLst>
                  <a:outerShdw blurRad="38100" dist="38100" dir="2700000" algn="tl">
                    <a:srgbClr val="C0C0C0"/>
                  </a:outerShdw>
                </a:effectLst>
                <a:latin typeface="Times New Roman" pitchFamily="18" charset="0"/>
              </a:rPr>
              <a:t>BNPL </a:t>
            </a:r>
            <a:r>
              <a:rPr lang="ko-KR" altLang="en-US" sz="2000" kern="0" dirty="0">
                <a:solidFill>
                  <a:srgbClr val="000000"/>
                </a:solidFill>
                <a:effectLst>
                  <a:outerShdw blurRad="38100" dist="38100" dir="2700000" algn="tl">
                    <a:srgbClr val="C0C0C0"/>
                  </a:outerShdw>
                </a:effectLst>
                <a:latin typeface="Times New Roman" pitchFamily="18" charset="0"/>
              </a:rPr>
              <a:t>서비스를 시작한 나라에서는 주로 </a:t>
            </a:r>
            <a:r>
              <a:rPr lang="ko-KR" altLang="en-US" sz="2000" kern="0" dirty="0" err="1">
                <a:solidFill>
                  <a:srgbClr val="3366FF"/>
                </a:solidFill>
                <a:effectLst>
                  <a:outerShdw blurRad="38100" dist="38100" dir="2700000" algn="tl">
                    <a:srgbClr val="C0C0C0"/>
                  </a:outerShdw>
                </a:effectLst>
                <a:latin typeface="Times New Roman" pitchFamily="18" charset="0"/>
              </a:rPr>
              <a:t>핀테크</a:t>
            </a:r>
            <a:r>
              <a:rPr lang="ko-KR" altLang="en-US" sz="2000" kern="0" dirty="0" err="1">
                <a:effectLst>
                  <a:outerShdw blurRad="38100" dist="38100" dir="2700000" algn="tl">
                    <a:srgbClr val="C0C0C0"/>
                  </a:outerShdw>
                </a:effectLst>
                <a:latin typeface="Times New Roman" pitchFamily="18" charset="0"/>
              </a:rPr>
              <a:t>가</a:t>
            </a:r>
            <a:r>
              <a:rPr lang="ko-KR" altLang="en-US" sz="2000" kern="0" dirty="0">
                <a:solidFill>
                  <a:srgbClr val="3366FF"/>
                </a:solidFill>
                <a:effectLst>
                  <a:outerShdw blurRad="38100" dist="38100" dir="2700000" algn="tl">
                    <a:srgbClr val="C0C0C0"/>
                  </a:outerShdw>
                </a:effectLst>
                <a:latin typeface="Times New Roman" pitchFamily="18" charset="0"/>
              </a:rPr>
              <a:t> </a:t>
            </a:r>
            <a:r>
              <a:rPr lang="en-US" altLang="ko-KR" sz="2000" kern="0" dirty="0">
                <a:solidFill>
                  <a:srgbClr val="3366FF"/>
                </a:solidFill>
                <a:effectLst>
                  <a:outerShdw blurRad="38100" dist="38100" dir="2700000" algn="tl">
                    <a:srgbClr val="C0C0C0"/>
                  </a:outerShdw>
                </a:effectLst>
                <a:latin typeface="Times New Roman" pitchFamily="18" charset="0"/>
              </a:rPr>
              <a:t>BNPL </a:t>
            </a:r>
            <a:r>
              <a:rPr lang="ko-KR" altLang="en-US" sz="2000" kern="0" dirty="0">
                <a:solidFill>
                  <a:srgbClr val="3366FF"/>
                </a:solidFill>
                <a:effectLst>
                  <a:outerShdw blurRad="38100" dist="38100" dir="2700000" algn="tl">
                    <a:srgbClr val="C0C0C0"/>
                  </a:outerShdw>
                </a:effectLst>
                <a:latin typeface="Times New Roman" pitchFamily="18" charset="0"/>
              </a:rPr>
              <a:t>서비스를 제공</a:t>
            </a:r>
            <a:r>
              <a:rPr lang="ko-KR" altLang="en-US" sz="2000" kern="0" dirty="0">
                <a:solidFill>
                  <a:srgbClr val="000000"/>
                </a:solidFill>
                <a:effectLst>
                  <a:outerShdw blurRad="38100" dist="38100" dir="2700000" algn="tl">
                    <a:srgbClr val="C0C0C0"/>
                  </a:outerShdw>
                </a:effectLst>
                <a:latin typeface="Times New Roman" pitchFamily="18" charset="0"/>
              </a:rPr>
              <a:t>하기 때문에 전체 신용규모가 크지 않고 영향력이 제한적</a:t>
            </a:r>
            <a:r>
              <a:rPr lang="en-US" altLang="ko-KR" sz="2000" kern="0" dirty="0">
                <a:solidFill>
                  <a:srgbClr val="000000"/>
                </a:solidFill>
                <a:effectLst>
                  <a:outerShdw blurRad="38100" dist="38100" dir="2700000" algn="tl">
                    <a:srgbClr val="C0C0C0"/>
                  </a:outerShdw>
                </a:effectLst>
                <a:latin typeface="Times New Roman" pitchFamily="18" charset="0"/>
              </a:rPr>
              <a:t> </a:t>
            </a:r>
          </a:p>
          <a:p>
            <a:pPr marL="720725" lvl="0" indent="-360363" defTabSz="739775">
              <a:buClr>
                <a:srgbClr val="9966FF"/>
              </a:buClr>
              <a:buFontTx/>
              <a:buChar char="-"/>
              <a:defRPr/>
            </a:pPr>
            <a:r>
              <a:rPr lang="en-US" altLang="ko-KR" sz="2400" kern="0" dirty="0">
                <a:solidFill>
                  <a:srgbClr val="000000"/>
                </a:solidFill>
                <a:effectLst>
                  <a:outerShdw blurRad="38100" dist="38100" dir="2700000" algn="tl">
                    <a:srgbClr val="C0C0C0"/>
                  </a:outerShdw>
                </a:effectLst>
                <a:latin typeface="Times New Roman" pitchFamily="18" charset="0"/>
              </a:rPr>
              <a:t>1</a:t>
            </a:r>
            <a:r>
              <a:rPr lang="ko-KR" altLang="en-US" sz="2400" kern="0" dirty="0">
                <a:solidFill>
                  <a:srgbClr val="000000"/>
                </a:solidFill>
                <a:effectLst>
                  <a:outerShdw blurRad="38100" dist="38100" dir="2700000" algn="tl">
                    <a:srgbClr val="C0C0C0"/>
                  </a:outerShdw>
                </a:effectLst>
                <a:latin typeface="Times New Roman" pitchFamily="18" charset="0"/>
              </a:rPr>
              <a:t>인당 이용 한도가 낮지만 </a:t>
            </a:r>
            <a:r>
              <a:rPr lang="ko-KR" altLang="en-US" sz="2400" kern="0" dirty="0">
                <a:solidFill>
                  <a:srgbClr val="3366FF"/>
                </a:solidFill>
                <a:effectLst>
                  <a:outerShdw blurRad="38100" dist="38100" dir="2700000" algn="tl">
                    <a:srgbClr val="C0C0C0"/>
                  </a:outerShdw>
                </a:effectLst>
                <a:latin typeface="Times New Roman" pitchFamily="18" charset="0"/>
              </a:rPr>
              <a:t>이용자에 대한 적절한 신용평가가 부재</a:t>
            </a:r>
            <a:r>
              <a:rPr lang="ko-KR" altLang="en-US" sz="2400" kern="0" dirty="0">
                <a:solidFill>
                  <a:srgbClr val="000000"/>
                </a:solidFill>
                <a:effectLst>
                  <a:outerShdw blurRad="38100" dist="38100" dir="2700000" algn="tl">
                    <a:srgbClr val="C0C0C0"/>
                  </a:outerShdw>
                </a:effectLst>
                <a:latin typeface="Times New Roman" pitchFamily="18" charset="0"/>
              </a:rPr>
              <a:t>하고 </a:t>
            </a:r>
            <a:r>
              <a:rPr lang="ko-KR" altLang="en-US" sz="2400" kern="0" dirty="0">
                <a:solidFill>
                  <a:srgbClr val="3366FF"/>
                </a:solidFill>
                <a:effectLst>
                  <a:outerShdw blurRad="38100" dist="38100" dir="2700000" algn="tl">
                    <a:srgbClr val="C0C0C0"/>
                  </a:outerShdw>
                </a:effectLst>
                <a:latin typeface="Times New Roman" pitchFamily="18" charset="0"/>
              </a:rPr>
              <a:t>복수 업체에서 총액한도의 제한없이 사용</a:t>
            </a:r>
            <a:r>
              <a:rPr lang="ko-KR" altLang="en-US" sz="2400" kern="0" dirty="0">
                <a:solidFill>
                  <a:srgbClr val="000000"/>
                </a:solidFill>
                <a:effectLst>
                  <a:outerShdw blurRad="38100" dist="38100" dir="2700000" algn="tl">
                    <a:srgbClr val="C0C0C0"/>
                  </a:outerShdw>
                </a:effectLst>
                <a:latin typeface="Times New Roman" pitchFamily="18" charset="0"/>
              </a:rPr>
              <a:t>할 수 있기 때문에 향후 과다 부채로 인한 문제가 부각될 소지 </a:t>
            </a:r>
            <a:r>
              <a:rPr lang="en-US" altLang="ko-KR" sz="2400" kern="0" dirty="0">
                <a:solidFill>
                  <a:srgbClr val="000000"/>
                </a:solidFill>
                <a:effectLst>
                  <a:outerShdw blurRad="38100" dist="38100" dir="2700000" algn="tl">
                    <a:srgbClr val="C0C0C0"/>
                  </a:outerShdw>
                </a:effectLst>
                <a:latin typeface="Times New Roman" pitchFamily="18" charset="0"/>
              </a:rPr>
              <a:t>(</a:t>
            </a:r>
            <a:r>
              <a:rPr lang="ko-KR" altLang="en-US" sz="2400" kern="0" dirty="0">
                <a:solidFill>
                  <a:srgbClr val="000000"/>
                </a:solidFill>
                <a:effectLst>
                  <a:outerShdw blurRad="38100" dist="38100" dir="2700000" algn="tl">
                    <a:srgbClr val="C0C0C0"/>
                  </a:outerShdw>
                </a:effectLst>
                <a:latin typeface="Times New Roman" pitchFamily="18" charset="0"/>
              </a:rPr>
              <a:t>예금보험공사 </a:t>
            </a:r>
            <a:r>
              <a:rPr lang="en-US" altLang="ko-KR" sz="2400" kern="0" dirty="0">
                <a:solidFill>
                  <a:srgbClr val="000000"/>
                </a:solidFill>
                <a:effectLst>
                  <a:outerShdw blurRad="38100" dist="38100" dir="2700000" algn="tl">
                    <a:srgbClr val="C0C0C0"/>
                  </a:outerShdw>
                </a:effectLst>
                <a:latin typeface="Times New Roman" pitchFamily="18" charset="0"/>
              </a:rPr>
              <a:t>2021)</a:t>
            </a:r>
          </a:p>
          <a:p>
            <a:pPr marL="1274763" lvl="1" indent="-457200" defTabSz="739775">
              <a:buClr>
                <a:srgbClr val="9966FF"/>
              </a:buClr>
              <a:buFont typeface="Times New Roman" panose="02020603050405020304" pitchFamily="18" charset="0"/>
              <a:buChar char="⁎"/>
              <a:defRPr/>
            </a:pPr>
            <a:r>
              <a:rPr lang="ko-KR" altLang="en-US" sz="2000" kern="0" dirty="0">
                <a:solidFill>
                  <a:srgbClr val="000000"/>
                </a:solidFill>
                <a:effectLst>
                  <a:outerShdw blurRad="38100" dist="38100" dir="2700000" algn="tl">
                    <a:srgbClr val="C0C0C0"/>
                  </a:outerShdw>
                </a:effectLst>
                <a:latin typeface="Times New Roman" pitchFamily="18" charset="0"/>
              </a:rPr>
              <a:t>예</a:t>
            </a:r>
            <a:r>
              <a:rPr lang="en-US" altLang="ko-KR" sz="2000" kern="0" dirty="0">
                <a:solidFill>
                  <a:srgbClr val="000000"/>
                </a:solidFill>
                <a:effectLst>
                  <a:outerShdw blurRad="38100" dist="38100" dir="2700000" algn="tl">
                    <a:srgbClr val="C0C0C0"/>
                  </a:outerShdw>
                </a:effectLst>
                <a:latin typeface="Times New Roman" pitchFamily="18" charset="0"/>
              </a:rPr>
              <a:t>: </a:t>
            </a:r>
            <a:r>
              <a:rPr lang="ko-KR" altLang="en-US" sz="2000" kern="0" dirty="0">
                <a:solidFill>
                  <a:srgbClr val="000000"/>
                </a:solidFill>
                <a:effectLst>
                  <a:outerShdw blurRad="38100" dist="38100" dir="2700000" algn="tl">
                    <a:srgbClr val="C0C0C0"/>
                  </a:outerShdw>
                </a:effectLst>
                <a:latin typeface="Times New Roman" pitchFamily="18" charset="0"/>
              </a:rPr>
              <a:t>영국의 </a:t>
            </a:r>
            <a:r>
              <a:rPr lang="en-US" altLang="ko-KR" sz="2000" kern="0" dirty="0">
                <a:solidFill>
                  <a:srgbClr val="000000"/>
                </a:solidFill>
                <a:effectLst>
                  <a:outerShdw blurRad="38100" dist="38100" dir="2700000" algn="tl">
                    <a:srgbClr val="C0C0C0"/>
                  </a:outerShdw>
                </a:effectLst>
                <a:latin typeface="Times New Roman" pitchFamily="18" charset="0"/>
              </a:rPr>
              <a:t>BNPL </a:t>
            </a:r>
            <a:r>
              <a:rPr lang="ko-KR" altLang="en-US" sz="2000" kern="0" dirty="0">
                <a:solidFill>
                  <a:srgbClr val="000000"/>
                </a:solidFill>
                <a:effectLst>
                  <a:outerShdw blurRad="38100" dist="38100" dir="2700000" algn="tl">
                    <a:srgbClr val="C0C0C0"/>
                  </a:outerShdw>
                </a:effectLst>
                <a:latin typeface="Times New Roman" pitchFamily="18" charset="0"/>
              </a:rPr>
              <a:t>이용자 대상 조사에 의하면 서비스 이용자의 </a:t>
            </a:r>
            <a:r>
              <a:rPr lang="en-US" altLang="ko-KR" sz="2000" kern="0" dirty="0">
                <a:solidFill>
                  <a:srgbClr val="000000"/>
                </a:solidFill>
                <a:effectLst>
                  <a:outerShdw blurRad="38100" dist="38100" dir="2700000" algn="tl">
                    <a:srgbClr val="C0C0C0"/>
                  </a:outerShdw>
                </a:effectLst>
                <a:latin typeface="Times New Roman" pitchFamily="18" charset="0"/>
              </a:rPr>
              <a:t>50%</a:t>
            </a:r>
            <a:r>
              <a:rPr lang="ko-KR" altLang="en-US" sz="2000" kern="0" dirty="0">
                <a:solidFill>
                  <a:srgbClr val="000000"/>
                </a:solidFill>
                <a:effectLst>
                  <a:outerShdw blurRad="38100" dist="38100" dir="2700000" algn="tl">
                    <a:srgbClr val="C0C0C0"/>
                  </a:outerShdw>
                </a:effectLst>
                <a:latin typeface="Times New Roman" pitchFamily="18" charset="0"/>
              </a:rPr>
              <a:t>가 결제대금 납부를 위해 추가 대출을 받은 경험이 있다고 응답 </a:t>
            </a:r>
            <a:endParaRPr lang="en-US" altLang="ko-KR" sz="24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844733048"/>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368152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신용 제공 관련 리스크  </a:t>
            </a:r>
            <a:endParaRPr lang="en-US" altLang="ko-KR" kern="0" dirty="0">
              <a:solidFill>
                <a:srgbClr val="0000FF"/>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종합지급결제사업자가 신용 제공도 가능하다면 기존에 제공하던 선불충전 서비스가 예금과 성격이 유사한 만큼 </a:t>
            </a:r>
            <a:r>
              <a:rPr lang="ko-KR" altLang="en-US" sz="2600" kern="0" dirty="0">
                <a:solidFill>
                  <a:srgbClr val="3366FF"/>
                </a:solidFill>
                <a:effectLst>
                  <a:outerShdw blurRad="38100" dist="38100" dir="2700000" algn="tl">
                    <a:srgbClr val="C0C0C0"/>
                  </a:outerShdw>
                </a:effectLst>
                <a:latin typeface="Times New Roman" pitchFamily="18" charset="0"/>
              </a:rPr>
              <a:t>사실상 은행업을 영위</a:t>
            </a:r>
            <a:r>
              <a:rPr lang="ko-KR" altLang="en-US" sz="2600" kern="0" dirty="0">
                <a:solidFill>
                  <a:srgbClr val="000000"/>
                </a:solidFill>
                <a:effectLst>
                  <a:outerShdw blurRad="38100" dist="38100" dir="2700000" algn="tl">
                    <a:srgbClr val="C0C0C0"/>
                  </a:outerShdw>
                </a:effectLst>
                <a:latin typeface="Times New Roman" pitchFamily="18" charset="0"/>
              </a:rPr>
              <a:t>하는 것과 같다는 의견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전성인 </a:t>
            </a:r>
            <a:r>
              <a:rPr lang="en-US" altLang="ko-KR" sz="2600" kern="0" dirty="0">
                <a:solidFill>
                  <a:srgbClr val="000000"/>
                </a:solidFill>
                <a:effectLst>
                  <a:outerShdw blurRad="38100" dist="38100" dir="2700000" algn="tl">
                    <a:srgbClr val="C0C0C0"/>
                  </a:outerShdw>
                </a:effectLst>
                <a:latin typeface="Times New Roman" pitchFamily="18" charset="0"/>
              </a:rPr>
              <a:t>2021)</a:t>
            </a:r>
          </a:p>
          <a:p>
            <a:pPr marL="457200" lvl="0" indent="-457200" defTabSz="739775">
              <a:buClr>
                <a:srgbClr val="9966FF"/>
              </a:buClr>
              <a:buFont typeface="Symbol" panose="05050102010706020507" pitchFamily="18" charset="2"/>
              <a:buChar char="Þ"/>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종합지급결제사업자에게 </a:t>
            </a:r>
            <a:r>
              <a:rPr lang="ko-KR" altLang="en-US" sz="2600" kern="0" dirty="0">
                <a:solidFill>
                  <a:srgbClr val="3366FF"/>
                </a:solidFill>
                <a:effectLst>
                  <a:outerShdw blurRad="38100" dist="38100" dir="2700000" algn="tl">
                    <a:srgbClr val="C0C0C0"/>
                  </a:outerShdw>
                </a:effectLst>
                <a:latin typeface="Times New Roman" pitchFamily="18" charset="0"/>
              </a:rPr>
              <a:t>은행과 유사한 수준의 규제</a:t>
            </a:r>
            <a:r>
              <a:rPr lang="ko-KR" altLang="en-US" sz="2600" kern="0" dirty="0">
                <a:solidFill>
                  <a:srgbClr val="000000"/>
                </a:solidFill>
                <a:effectLst>
                  <a:outerShdw blurRad="38100" dist="38100" dir="2700000" algn="tl">
                    <a:srgbClr val="C0C0C0"/>
                  </a:outerShdw>
                </a:effectLst>
                <a:latin typeface="Times New Roman" pitchFamily="18" charset="0"/>
              </a:rPr>
              <a:t>를 적용할 필요성도 같이 제기</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380512202"/>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4704"/>
            <a:ext cx="8497192" cy="5463547"/>
          </a:xfrm>
        </p:spPr>
        <p:txBody>
          <a:bodyPr/>
          <a:lstStyle/>
          <a:p>
            <a:pPr lvl="0">
              <a:lnSpc>
                <a:spcPct val="100000"/>
              </a:lnSpc>
              <a:buClr>
                <a:srgbClr val="9966FF"/>
              </a:buClr>
              <a:defRPr/>
            </a:pP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권오익</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오다운</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김병기</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(2020).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디지털</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화폐에 대한 새로운 시각과 이해”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BOK</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경제연구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Insight 2020-11</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호</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p>
          <a:p>
            <a:pPr lvl="0">
              <a:lnSpc>
                <a:spcPct val="100000"/>
              </a:lnSpc>
              <a:buClr>
                <a:srgbClr val="9966FF"/>
              </a:buClr>
              <a:defRPr/>
            </a:pP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김훈</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박나연</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김주영</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이차순</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박지수</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(2019).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우리나라 은행산업의 미래와 시사점” 한국은행 조사통계월보 통권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855</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호</a:t>
            </a:r>
          </a:p>
          <a:p>
            <a:pPr lvl="0">
              <a:lnSpc>
                <a:spcPct val="100000"/>
              </a:lnSpc>
              <a:buClr>
                <a:srgbClr val="9966FF"/>
              </a:buClr>
              <a:defRPr/>
            </a:pP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임호성</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김단비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(2021),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 금융업 진출</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현행 규제 환경 및 정책제언”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BOK</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경제연구 업무정보</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p>
          <a:p>
            <a:pPr lvl="0">
              <a:lnSpc>
                <a:spcPct val="100000"/>
              </a:lnSpc>
              <a:buClr>
                <a:srgbClr val="9966FF"/>
              </a:buClr>
              <a:defRPr/>
            </a:pP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예금보험공사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(2021),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영 재무부</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선구매</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후결제</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(BNPL)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서비스에 대한 규제 검토”</a:t>
            </a:r>
          </a:p>
          <a:p>
            <a:pPr lvl="0">
              <a:lnSpc>
                <a:spcPct val="100000"/>
              </a:lnSpc>
              <a:buClr>
                <a:srgbClr val="9966FF"/>
              </a:buClr>
              <a:defRPr/>
            </a:pP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전성인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(2021), “</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전자금융거래법의 올바른 개정 방향”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코스콤</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ko-KR" altLang="en-US" sz="1800" dirty="0" err="1">
                <a:solidFill>
                  <a:srgbClr val="000000"/>
                </a:solidFill>
                <a:effectLst>
                  <a:outerShdw blurRad="38100" dist="38100" dir="2700000" algn="tl">
                    <a:srgbClr val="C0C0C0"/>
                  </a:outerShdw>
                </a:effectLst>
                <a:latin typeface="Times New Roman" pitchFamily="18" charset="0"/>
                <a:ea typeface="바탕체" pitchFamily="17" charset="-127"/>
              </a:rPr>
              <a:t>오피니언</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Berg. Tobias, V. Burg, A.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Gombovi</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and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and</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M.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Puri</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(2018). “On the Rise of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Fintechs</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 Credit Scoring Using Digital Footprints” NBER Working Paper Series 24551.</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BIS (2019). “Big Tech in Finance: Opportunities and Risks” BIS Annual Report.</a:t>
            </a:r>
          </a:p>
          <a:p>
            <a:pPr lvl="0">
              <a:lnSpc>
                <a:spcPct val="100000"/>
              </a:lnSpc>
              <a:buClr>
                <a:srgbClr val="9966FF"/>
              </a:buClr>
              <a:defRPr/>
            </a:pP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Brunnermeier</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M., H. James, and J-P. Landau (2021), “The Digitalization of Money,” BIS working Paper, No. 941.</a:t>
            </a:r>
          </a:p>
          <a:p>
            <a:pPr lvl="0">
              <a:lnSpc>
                <a:spcPct val="100000"/>
              </a:lnSpc>
              <a:buClr>
                <a:srgbClr val="9966FF"/>
              </a:buClr>
              <a:defRPr/>
            </a:pP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Corrocher</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N, (2006) "Internet Adoption in Italian Banks: An Empirical Investigation" Research Policy. Vol 35, Issue 4, 533-544.	</a:t>
            </a:r>
          </a:p>
        </p:txBody>
      </p:sp>
      <p:sp>
        <p:nvSpPr>
          <p:cNvPr id="551940" name="Rectangle 4"/>
          <p:cNvSpPr>
            <a:spLocks noChangeArrowheads="1"/>
          </p:cNvSpPr>
          <p:nvPr/>
        </p:nvSpPr>
        <p:spPr bwMode="auto">
          <a:xfrm>
            <a:off x="467544" y="188640"/>
            <a:ext cx="6119813"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References</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644441124"/>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001882"/>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a:solidFill>
                  <a:srgbClr val="0000FF"/>
                </a:solidFill>
                <a:effectLst>
                  <a:outerShdw blurRad="38100" dist="38100" dir="2700000" algn="tl">
                    <a:srgbClr val="C0C0C0"/>
                  </a:outerShdw>
                </a:effectLst>
                <a:latin typeface="Times New Roman" pitchFamily="18" charset="0"/>
              </a:rPr>
              <a:t>경제력 집중 문제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빅테크가</a:t>
            </a:r>
            <a:r>
              <a:rPr lang="ko-KR" altLang="en-US" sz="2600" kern="0" dirty="0">
                <a:solidFill>
                  <a:srgbClr val="000000"/>
                </a:solidFill>
                <a:effectLst>
                  <a:outerShdw blurRad="38100" dist="38100" dir="2700000" algn="tl">
                    <a:srgbClr val="C0C0C0"/>
                  </a:outerShdw>
                </a:effectLst>
                <a:latin typeface="Times New Roman" pitchFamily="18" charset="0"/>
              </a:rPr>
              <a:t> 이미 구축해 놓은 플랫폼과 금융산업이 융합되어 해당 플랫폼이 더욱 활성화 될 경우 상당한 경제력 집중문제를 초래할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디지털 플랫폼은 이미 전 국민에 가까운 사용자를 확보</a:t>
            </a:r>
            <a:r>
              <a:rPr lang="en-US" altLang="ko-KR" sz="2600" kern="0" dirty="0">
                <a:solidFill>
                  <a:srgbClr val="000000"/>
                </a:solidFill>
                <a:effectLst>
                  <a:outerShdw blurRad="38100" dist="38100" dir="2700000" algn="tl">
                    <a:srgbClr val="C0C0C0"/>
                  </a:outerShdw>
                </a:effectLst>
                <a:latin typeface="Times New Roman" pitchFamily="18" charset="0"/>
              </a:rPr>
              <a:t>: 2021</a:t>
            </a:r>
            <a:r>
              <a:rPr lang="ko-KR" altLang="en-US" sz="2600" kern="0" dirty="0">
                <a:solidFill>
                  <a:srgbClr val="000000"/>
                </a:solidFill>
                <a:effectLst>
                  <a:outerShdw blurRad="38100" dist="38100" dir="2700000" algn="tl">
                    <a:srgbClr val="C0C0C0"/>
                  </a:outerShdw>
                </a:effectLst>
                <a:latin typeface="Times New Roman" pitchFamily="18" charset="0"/>
              </a:rPr>
              <a:t>년 </a:t>
            </a:r>
            <a:r>
              <a:rPr lang="en-US" altLang="ko-KR" sz="2600" kern="0" dirty="0">
                <a:solidFill>
                  <a:srgbClr val="000000"/>
                </a:solidFill>
                <a:effectLst>
                  <a:outerShdw blurRad="38100" dist="38100" dir="2700000" algn="tl">
                    <a:srgbClr val="C0C0C0"/>
                  </a:outerShdw>
                </a:effectLst>
                <a:latin typeface="Times New Roman" pitchFamily="18" charset="0"/>
              </a:rPr>
              <a:t>3</a:t>
            </a:r>
            <a:r>
              <a:rPr lang="ko-KR" altLang="en-US" sz="2600" kern="0" dirty="0">
                <a:solidFill>
                  <a:srgbClr val="000000"/>
                </a:solidFill>
                <a:effectLst>
                  <a:outerShdw blurRad="38100" dist="38100" dir="2700000" algn="tl">
                    <a:srgbClr val="C0C0C0"/>
                  </a:outerShdw>
                </a:effectLst>
                <a:latin typeface="Times New Roman" pitchFamily="18" charset="0"/>
              </a:rPr>
              <a:t>분기 기준 카카오 </a:t>
            </a:r>
            <a:r>
              <a:rPr lang="en-US" altLang="ko-KR" sz="2600" kern="0" dirty="0">
                <a:solidFill>
                  <a:srgbClr val="000000"/>
                </a:solidFill>
                <a:effectLst>
                  <a:outerShdw blurRad="38100" dist="38100" dir="2700000" algn="tl">
                    <a:srgbClr val="C0C0C0"/>
                  </a:outerShdw>
                </a:effectLst>
                <a:latin typeface="Times New Roman" pitchFamily="18" charset="0"/>
              </a:rPr>
              <a:t>4,681</a:t>
            </a:r>
            <a:r>
              <a:rPr lang="ko-KR" altLang="en-US" sz="2600" kern="0" dirty="0">
                <a:solidFill>
                  <a:srgbClr val="000000"/>
                </a:solidFill>
                <a:effectLst>
                  <a:outerShdw blurRad="38100" dist="38100" dir="2700000" algn="tl">
                    <a:srgbClr val="C0C0C0"/>
                  </a:outerShdw>
                </a:effectLst>
                <a:latin typeface="Times New Roman" pitchFamily="18" charset="0"/>
              </a:rPr>
              <a:t>만 명</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네이버 </a:t>
            </a:r>
            <a:r>
              <a:rPr lang="en-US" altLang="ko-KR" sz="2600" kern="0" dirty="0">
                <a:solidFill>
                  <a:srgbClr val="000000"/>
                </a:solidFill>
                <a:effectLst>
                  <a:outerShdw blurRad="38100" dist="38100" dir="2700000" algn="tl">
                    <a:srgbClr val="C0C0C0"/>
                  </a:outerShdw>
                </a:effectLst>
                <a:latin typeface="Times New Roman" pitchFamily="18" charset="0"/>
              </a:rPr>
              <a:t>4,106</a:t>
            </a:r>
            <a:r>
              <a:rPr lang="ko-KR" altLang="en-US" sz="2600" kern="0" dirty="0">
                <a:solidFill>
                  <a:srgbClr val="000000"/>
                </a:solidFill>
                <a:effectLst>
                  <a:outerShdw blurRad="38100" dist="38100" dir="2700000" algn="tl">
                    <a:srgbClr val="C0C0C0"/>
                  </a:outerShdw>
                </a:effectLst>
                <a:latin typeface="Times New Roman" pitchFamily="18" charset="0"/>
              </a:rPr>
              <a:t>만 명</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err="1">
                <a:solidFill>
                  <a:srgbClr val="000000"/>
                </a:solidFill>
                <a:effectLst>
                  <a:outerShdw blurRad="38100" dist="38100" dir="2700000" algn="tl">
                    <a:srgbClr val="C0C0C0"/>
                  </a:outerShdw>
                </a:effectLst>
                <a:latin typeface="Times New Roman" pitchFamily="18" charset="0"/>
              </a:rPr>
              <a:t>쿠팡</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2,612</a:t>
            </a:r>
            <a:r>
              <a:rPr lang="ko-KR" altLang="en-US" sz="2600" kern="0" dirty="0">
                <a:solidFill>
                  <a:srgbClr val="000000"/>
                </a:solidFill>
                <a:effectLst>
                  <a:outerShdw blurRad="38100" dist="38100" dir="2700000" algn="tl">
                    <a:srgbClr val="C0C0C0"/>
                  </a:outerShdw>
                </a:effectLst>
                <a:latin typeface="Times New Roman" pitchFamily="18" charset="0"/>
              </a:rPr>
              <a:t>만 명</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플랫폼의 금융서비스 제공은 </a:t>
            </a:r>
            <a:r>
              <a:rPr lang="ko-KR" altLang="en-US" sz="2600" kern="0" dirty="0">
                <a:solidFill>
                  <a:srgbClr val="3366FF"/>
                </a:solidFill>
                <a:effectLst>
                  <a:outerShdw blurRad="38100" dist="38100" dir="2700000" algn="tl">
                    <a:srgbClr val="C0C0C0"/>
                  </a:outerShdw>
                </a:effectLst>
                <a:latin typeface="Times New Roman" pitchFamily="18" charset="0"/>
              </a:rPr>
              <a:t>산업 단위의 독과점 기준을 크게 넘어서는 차원의 경제력 집중 </a:t>
            </a:r>
            <a:r>
              <a:rPr lang="ko-KR" altLang="en-US" sz="2600" kern="0" dirty="0">
                <a:solidFill>
                  <a:srgbClr val="000000"/>
                </a:solidFill>
                <a:effectLst>
                  <a:outerShdw blurRad="38100" dist="38100" dir="2700000" algn="tl">
                    <a:srgbClr val="C0C0C0"/>
                  </a:outerShdw>
                </a:effectLst>
                <a:latin typeface="Times New Roman" pitchFamily="18" charset="0"/>
              </a:rPr>
              <a:t>문제를 발생시킬 수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2913337951"/>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80210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(3) </a:t>
            </a:r>
            <a:r>
              <a:rPr lang="ko-KR" altLang="en-US" kern="0" dirty="0">
                <a:solidFill>
                  <a:srgbClr val="0000FF"/>
                </a:solidFill>
                <a:effectLst>
                  <a:outerShdw blurRad="38100" dist="38100" dir="2700000" algn="tl">
                    <a:srgbClr val="C0C0C0"/>
                  </a:outerShdw>
                </a:effectLst>
                <a:latin typeface="Times New Roman" pitchFamily="18" charset="0"/>
              </a:rPr>
              <a:t>사용자 데이터 관리 및 보안 문제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데이터 수집 및 분석의 실제 사업 적용에서 </a:t>
            </a:r>
            <a:r>
              <a:rPr lang="ko-KR" altLang="en-US" sz="2600" kern="0" dirty="0">
                <a:solidFill>
                  <a:srgbClr val="3366FF"/>
                </a:solidFill>
                <a:effectLst>
                  <a:outerShdw blurRad="38100" dist="38100" dir="2700000" algn="tl">
                    <a:srgbClr val="C0C0C0"/>
                  </a:outerShdw>
                </a:effectLst>
                <a:latin typeface="Times New Roman" pitchFamily="18" charset="0"/>
              </a:rPr>
              <a:t>금융 건전성을 저해</a:t>
            </a:r>
            <a:r>
              <a:rPr lang="ko-KR" altLang="en-US" sz="2600" kern="0" dirty="0">
                <a:solidFill>
                  <a:srgbClr val="000000"/>
                </a:solidFill>
                <a:effectLst>
                  <a:outerShdw blurRad="38100" dist="38100" dir="2700000" algn="tl">
                    <a:srgbClr val="C0C0C0"/>
                  </a:outerShdw>
                </a:effectLst>
                <a:latin typeface="Times New Roman" pitchFamily="18" charset="0"/>
              </a:rPr>
              <a:t>하는 문제를 발생시킬 수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en-US" altLang="ko-KR" sz="2600" kern="0" dirty="0">
                <a:solidFill>
                  <a:srgbClr val="000000"/>
                </a:solidFill>
                <a:effectLst>
                  <a:outerShdw blurRad="38100" dist="38100" dir="2700000" algn="tl">
                    <a:srgbClr val="C0C0C0"/>
                  </a:outerShdw>
                </a:effectLst>
                <a:latin typeface="Times New Roman" pitchFamily="18" charset="0"/>
              </a:rPr>
              <a:t>2021</a:t>
            </a:r>
            <a:r>
              <a:rPr lang="ko-KR" altLang="en-US" sz="2600" kern="0" dirty="0">
                <a:solidFill>
                  <a:srgbClr val="000000"/>
                </a:solidFill>
                <a:effectLst>
                  <a:outerShdw blurRad="38100" dist="38100" dir="2700000" algn="tl">
                    <a:srgbClr val="C0C0C0"/>
                  </a:outerShdw>
                </a:effectLst>
                <a:latin typeface="Times New Roman" pitchFamily="18" charset="0"/>
              </a:rPr>
              <a:t>년 </a:t>
            </a:r>
            <a:r>
              <a:rPr lang="en-US" altLang="ko-KR" sz="2600" kern="0" dirty="0">
                <a:solidFill>
                  <a:srgbClr val="000000"/>
                </a:solidFill>
                <a:effectLst>
                  <a:outerShdw blurRad="38100" dist="38100" dir="2700000" algn="tl">
                    <a:srgbClr val="C0C0C0"/>
                  </a:outerShdw>
                </a:effectLst>
                <a:latin typeface="Times New Roman" pitchFamily="18" charset="0"/>
              </a:rPr>
              <a:t>7</a:t>
            </a:r>
            <a:r>
              <a:rPr lang="ko-KR" altLang="en-US" sz="2600" kern="0" dirty="0">
                <a:solidFill>
                  <a:srgbClr val="000000"/>
                </a:solidFill>
                <a:effectLst>
                  <a:outerShdw blurRad="38100" dist="38100" dir="2700000" algn="tl">
                    <a:srgbClr val="C0C0C0"/>
                  </a:outerShdw>
                </a:effectLst>
                <a:latin typeface="Times New Roman" pitchFamily="18" charset="0"/>
              </a:rPr>
              <a:t>월 카카오뱅크의 전세대출 지연사태는 표면적 원인</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업무인력의 일시적 부족</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 이외에 데이터분석 역량에 대한 지나친 의존이 초래했을 가능성이 제기</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마이데이터</a:t>
            </a:r>
            <a:r>
              <a:rPr lang="ko-KR" altLang="en-US" sz="2600" kern="0" dirty="0">
                <a:solidFill>
                  <a:srgbClr val="000000"/>
                </a:solidFill>
                <a:effectLst>
                  <a:outerShdw blurRad="38100" dist="38100" dir="2700000" algn="tl">
                    <a:srgbClr val="C0C0C0"/>
                  </a:outerShdw>
                </a:effectLst>
                <a:latin typeface="Times New Roman" pitchFamily="18" charset="0"/>
              </a:rPr>
              <a:t> 서비스와 같이 분산된 개인 정보를 취합해 활용하는 과정에서 보안사고</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예</a:t>
            </a:r>
            <a:r>
              <a:rPr lang="en-US" altLang="ko-KR" sz="2600" kern="0" dirty="0">
                <a:solidFill>
                  <a:srgbClr val="000000"/>
                </a:solidFill>
                <a:effectLst>
                  <a:outerShdw blurRad="38100" dist="38100" dir="2700000" algn="tl">
                    <a:srgbClr val="C0C0C0"/>
                  </a:outerShdw>
                </a:effectLst>
                <a:latin typeface="Times New Roman" pitchFamily="18" charset="0"/>
              </a:rPr>
              <a:t>: 2021</a:t>
            </a:r>
            <a:r>
              <a:rPr lang="ko-KR" altLang="en-US" sz="2600" kern="0" dirty="0">
                <a:solidFill>
                  <a:srgbClr val="000000"/>
                </a:solidFill>
                <a:effectLst>
                  <a:outerShdw blurRad="38100" dist="38100" dir="2700000" algn="tl">
                    <a:srgbClr val="C0C0C0"/>
                  </a:outerShdw>
                </a:effectLst>
                <a:latin typeface="Times New Roman" pitchFamily="18" charset="0"/>
              </a:rPr>
              <a:t>년 말 </a:t>
            </a:r>
            <a:r>
              <a:rPr lang="ko-KR" altLang="en-US" sz="2600" kern="0" dirty="0" err="1">
                <a:solidFill>
                  <a:srgbClr val="000000"/>
                </a:solidFill>
                <a:effectLst>
                  <a:outerShdw blurRad="38100" dist="38100" dir="2700000" algn="tl">
                    <a:srgbClr val="C0C0C0"/>
                  </a:outerShdw>
                </a:effectLst>
                <a:latin typeface="Times New Roman" pitchFamily="18" charset="0"/>
              </a:rPr>
              <a:t>네이버파이낸셜의</a:t>
            </a:r>
            <a:r>
              <a:rPr lang="ko-KR" altLang="en-US" sz="2600" kern="0" dirty="0">
                <a:solidFill>
                  <a:srgbClr val="000000"/>
                </a:solidFill>
                <a:effectLst>
                  <a:outerShdw blurRad="38100" dist="38100" dir="2700000" algn="tl">
                    <a:srgbClr val="C0C0C0"/>
                  </a:outerShdw>
                </a:effectLst>
                <a:latin typeface="Times New Roman" pitchFamily="18" charset="0"/>
              </a:rPr>
              <a:t> 고객정보 유출사건</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 발생 </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 typeface="Symbol" panose="05050102010706020507" pitchFamily="18" charset="2"/>
              <a:buChar char="Þ"/>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플랫폼에 가입된 고객 규모를 고려했을 때 기존에 비해 더욱 큰 수준의 </a:t>
            </a:r>
            <a:r>
              <a:rPr lang="ko-KR" altLang="en-US" sz="2600" kern="0" dirty="0">
                <a:solidFill>
                  <a:srgbClr val="3366FF"/>
                </a:solidFill>
                <a:effectLst>
                  <a:outerShdw blurRad="38100" dist="38100" dir="2700000" algn="tl">
                    <a:srgbClr val="C0C0C0"/>
                  </a:outerShdw>
                </a:effectLst>
                <a:latin typeface="Times New Roman" pitchFamily="18" charset="0"/>
              </a:rPr>
              <a:t>프라이버시 침해 </a:t>
            </a:r>
            <a:r>
              <a:rPr lang="ko-KR" altLang="en-US" sz="2600" kern="0" dirty="0">
                <a:solidFill>
                  <a:srgbClr val="000000"/>
                </a:solidFill>
                <a:effectLst>
                  <a:outerShdw blurRad="38100" dist="38100" dir="2700000" algn="tl">
                    <a:srgbClr val="C0C0C0"/>
                  </a:outerShdw>
                </a:effectLst>
                <a:latin typeface="Times New Roman" pitchFamily="18" charset="0"/>
              </a:rPr>
              <a:t>문제 발생 가능</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3.</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사업모델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869831048"/>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1713044" y="283170"/>
            <a:ext cx="5934317" cy="6291660"/>
          </a:xfrm>
          <a:ln>
            <a:noFill/>
          </a:ln>
        </p:spPr>
        <p:txBody>
          <a:bodyPr lIns="92075" tIns="46038" rIns="92075" bIns="46038" anchor="ctr"/>
          <a:lstStyle/>
          <a:p>
            <a:pPr>
              <a:defRPr/>
            </a:pP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1.</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금융산업 진출배경</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은행산업 진입규제 완화 및 금융 디지털화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빅테크의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DNA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순환 사업모델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2.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빅테크와</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기존 금융기관의 차이점</a:t>
            </a:r>
            <a:r>
              <a:rPr lang="en-US" altLang="ko-KR" dirty="0">
                <a:effectLst>
                  <a:outerShdw blurRad="38100" dist="38100" dir="2700000" algn="tl">
                    <a:srgbClr val="C0C0C0"/>
                  </a:outerShdw>
                </a:effectLst>
                <a:latin typeface="Times New Roman" pitchFamily="18" charset="0"/>
                <a:ea typeface="바탕체" pitchFamily="17" charset="-127"/>
              </a:rPr>
              <a:t>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자체 디지털 플랫폼 기반의 금융서비스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유리한 진입 형태 선택 가능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3.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사업모델 관련 리스크 </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신용 제공 관련 리스크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경제력 집중 문제</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사용자 데이터 관리 및 보안 문제</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4. </a:t>
            </a:r>
            <a:r>
              <a:rPr lang="ko-KR" altLang="en-US" dirty="0" err="1">
                <a:solidFill>
                  <a:srgbClr val="9966FF"/>
                </a:solidFill>
                <a:effectLst>
                  <a:outerShdw blurRad="38100" dist="38100" dir="2700000" algn="tl">
                    <a:srgbClr val="C0C0C0"/>
                  </a:outerShdw>
                </a:effectLst>
                <a:latin typeface="Times New Roman" pitchFamily="18" charset="0"/>
                <a:ea typeface="바탕체" pitchFamily="17" charset="-127"/>
              </a:rPr>
              <a:t>빅테크의</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Stable Coin </a:t>
            </a:r>
            <a:r>
              <a:rPr lang="ko-KR" altLang="en-US" dirty="0">
                <a:solidFill>
                  <a:srgbClr val="9966FF"/>
                </a:solidFill>
                <a:effectLst>
                  <a:outerShdw blurRad="38100" dist="38100" dir="2700000" algn="tl">
                    <a:srgbClr val="C0C0C0"/>
                  </a:outerShdw>
                </a:effectLst>
                <a:latin typeface="Times New Roman" pitchFamily="18" charset="0"/>
                <a:ea typeface="바탕체" pitchFamily="17" charset="-127"/>
              </a:rPr>
              <a:t>발행 관련 리스크</a:t>
            </a:r>
            <a:b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br>
            <a:r>
              <a:rPr lang="en-US" altLang="ko-KR" dirty="0">
                <a:solidFill>
                  <a:srgbClr val="9966FF"/>
                </a:solidFill>
                <a:effectLst>
                  <a:outerShdw blurRad="38100" dist="38100" dir="2700000" algn="tl">
                    <a:srgbClr val="C0C0C0"/>
                  </a:outerShdw>
                </a:effectLst>
                <a:latin typeface="Times New Roman" pitchFamily="18" charset="0"/>
                <a:ea typeface="바탕체" pitchFamily="17" charset="-127"/>
              </a:rPr>
              <a:t>     </a:t>
            </a: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(1)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화폐주권 위협 가능성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(2)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실물〮금융부문의</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충격 증폭 가능성 </a:t>
            </a:r>
            <a:b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br>
            <a:r>
              <a:rPr lang="en-US" altLang="ko-KR" sz="2000" dirty="0">
                <a:solidFill>
                  <a:srgbClr val="000000"/>
                </a:solidFill>
                <a:effectLst>
                  <a:outerShdw blurRad="38100" dist="38100" dir="2700000" algn="tl">
                    <a:srgbClr val="C0C0C0"/>
                  </a:outerShdw>
                </a:effectLst>
                <a:latin typeface="Times New Roman" pitchFamily="18" charset="0"/>
                <a:ea typeface="바탕체" pitchFamily="17" charset="-127"/>
              </a:rPr>
              <a:t>      (3) </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준비자산 </a:t>
            </a:r>
            <a:r>
              <a:rPr lang="ko-KR" altLang="en-US" sz="2000" dirty="0" err="1">
                <a:solidFill>
                  <a:srgbClr val="000000"/>
                </a:solidFill>
                <a:effectLst>
                  <a:outerShdw blurRad="38100" dist="38100" dir="2700000" algn="tl">
                    <a:srgbClr val="C0C0C0"/>
                  </a:outerShdw>
                </a:effectLst>
                <a:latin typeface="Times New Roman" pitchFamily="18" charset="0"/>
                <a:ea typeface="바탕체" pitchFamily="17" charset="-127"/>
              </a:rPr>
              <a:t>미보유</a:t>
            </a:r>
            <a:r>
              <a:rPr lang="ko-KR" altLang="en-US" sz="2000" dirty="0">
                <a:solidFill>
                  <a:srgbClr val="000000"/>
                </a:solidFill>
                <a:effectLst>
                  <a:outerShdw blurRad="38100" dist="38100" dir="2700000" algn="tl">
                    <a:srgbClr val="C0C0C0"/>
                  </a:outerShdw>
                </a:effectLst>
                <a:latin typeface="Times New Roman" pitchFamily="18" charset="0"/>
                <a:ea typeface="바탕체" pitchFamily="17" charset="-127"/>
              </a:rPr>
              <a:t> 가능성</a:t>
            </a:r>
            <a:endParaRPr lang="ko-KR" altLang="ko-KR" dirty="0">
              <a:latin typeface="Times New Roman" pitchFamily="18" charset="0"/>
              <a:ea typeface="바탕체" pitchFamily="17" charset="-127"/>
            </a:endParaRPr>
          </a:p>
        </p:txBody>
      </p:sp>
    </p:spTree>
    <p:extLst>
      <p:ext uri="{BB962C8B-B14F-4D97-AF65-F5344CB8AC3E}">
        <p14:creationId xmlns:p14="http://schemas.microsoft.com/office/powerpoint/2010/main" val="1559418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80210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(1) </a:t>
            </a:r>
            <a:r>
              <a:rPr lang="ko-KR" altLang="en-US" kern="0" dirty="0">
                <a:solidFill>
                  <a:srgbClr val="0000FF"/>
                </a:solidFill>
                <a:effectLst>
                  <a:outerShdw blurRad="38100" dist="38100" dir="2700000" algn="tl">
                    <a:srgbClr val="C0C0C0"/>
                  </a:outerShdw>
                </a:effectLst>
                <a:latin typeface="Times New Roman" pitchFamily="18" charset="0"/>
              </a:rPr>
              <a:t>화폐주권 위협 가능성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광범위한 네트워크는 자체 발행 </a:t>
            </a:r>
            <a:r>
              <a:rPr lang="en-US" altLang="ko-KR" sz="2600" kern="0" dirty="0">
                <a:solidFill>
                  <a:srgbClr val="000000"/>
                </a:solidFill>
                <a:effectLst>
                  <a:outerShdw blurRad="38100" dist="38100" dir="2700000" algn="tl">
                    <a:srgbClr val="C0C0C0"/>
                  </a:outerShdw>
                </a:effectLst>
                <a:latin typeface="Times New Roman" pitchFamily="18" charset="0"/>
              </a:rPr>
              <a:t>Stable</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Coin</a:t>
            </a:r>
            <a:r>
              <a:rPr lang="ko-KR" altLang="en-US" sz="2600" kern="0" dirty="0">
                <a:solidFill>
                  <a:srgbClr val="000000"/>
                </a:solidFill>
                <a:effectLst>
                  <a:outerShdw blurRad="38100" dist="38100" dir="2700000" algn="tl">
                    <a:srgbClr val="C0C0C0"/>
                  </a:outerShdw>
                </a:effectLst>
                <a:latin typeface="Times New Roman" pitchFamily="18" charset="0"/>
              </a:rPr>
              <a:t> 이 안정적으로 사용되도록 만드는 기반이 될 수 있음</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457200" lvl="0" indent="-457200" defTabSz="739775">
              <a:buClr>
                <a:srgbClr val="9966FF"/>
              </a:buClr>
              <a:buFont typeface="Symbol" panose="05050102010706020507" pitchFamily="18" charset="2"/>
              <a:buChar char="Þ"/>
              <a:defRPr/>
            </a:pPr>
            <a:r>
              <a:rPr lang="ko-KR" altLang="en-US" sz="2600" kern="0" dirty="0">
                <a:solidFill>
                  <a:srgbClr val="000000"/>
                </a:solidFill>
                <a:effectLst>
                  <a:outerShdw blurRad="38100" dist="38100" dir="2700000" algn="tl">
                    <a:srgbClr val="C0C0C0"/>
                  </a:outerShdw>
                </a:effectLst>
                <a:latin typeface="Times New Roman" pitchFamily="18" charset="0"/>
              </a:rPr>
              <a:t>이를 통해 얻게 되는 지급결제 관련 사용자 데이터는 </a:t>
            </a:r>
            <a:r>
              <a:rPr lang="en-US" altLang="ko-KR" sz="2600" kern="0" dirty="0">
                <a:solidFill>
                  <a:srgbClr val="3366FF"/>
                </a:solidFill>
                <a:effectLst>
                  <a:outerShdw blurRad="38100" dist="38100" dir="2700000" algn="tl">
                    <a:srgbClr val="C0C0C0"/>
                  </a:outerShdw>
                </a:effectLst>
                <a:latin typeface="Times New Roman" pitchFamily="18" charset="0"/>
              </a:rPr>
              <a:t>DNA </a:t>
            </a:r>
            <a:r>
              <a:rPr lang="ko-KR" altLang="en-US" sz="2600" kern="0" dirty="0">
                <a:solidFill>
                  <a:srgbClr val="3366FF"/>
                </a:solidFill>
                <a:effectLst>
                  <a:outerShdw blurRad="38100" dist="38100" dir="2700000" algn="tl">
                    <a:srgbClr val="C0C0C0"/>
                  </a:outerShdw>
                </a:effectLst>
                <a:latin typeface="Times New Roman" pitchFamily="18" charset="0"/>
              </a:rPr>
              <a:t>순환을 강화</a:t>
            </a:r>
            <a:r>
              <a:rPr lang="ko-KR" altLang="en-US" sz="2600" kern="0" dirty="0">
                <a:solidFill>
                  <a:srgbClr val="000000"/>
                </a:solidFill>
                <a:effectLst>
                  <a:outerShdw blurRad="38100" dist="38100" dir="2700000" algn="tl">
                    <a:srgbClr val="C0C0C0"/>
                  </a:outerShdw>
                </a:effectLst>
                <a:latin typeface="Times New Roman" pitchFamily="18" charset="0"/>
              </a:rPr>
              <a:t>하여 </a:t>
            </a: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경제력 집중을 더욱 가속화할 우려 </a:t>
            </a:r>
            <a:r>
              <a:rPr lang="en-US" altLang="ko-KR" sz="2600" kern="0" dirty="0">
                <a:solidFill>
                  <a:srgbClr val="000000"/>
                </a:solidFill>
                <a:effectLst>
                  <a:outerShdw blurRad="38100" dist="38100" dir="2700000" algn="tl">
                    <a:srgbClr val="C0C0C0"/>
                  </a:outerShdw>
                </a:effectLst>
                <a:latin typeface="Times New Roman" pitchFamily="18" charset="0"/>
              </a:rPr>
              <a:t>(Carstens 2021)</a:t>
            </a: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빅테크가</a:t>
            </a:r>
            <a:r>
              <a:rPr lang="ko-KR" altLang="en-US" sz="2600" kern="0" dirty="0">
                <a:solidFill>
                  <a:srgbClr val="000000"/>
                </a:solidFill>
                <a:effectLst>
                  <a:outerShdw blurRad="38100" dist="38100" dir="2700000" algn="tl">
                    <a:srgbClr val="C0C0C0"/>
                  </a:outerShdw>
                </a:effectLst>
                <a:latin typeface="Times New Roman" pitchFamily="18" charset="0"/>
              </a:rPr>
              <a:t> 자체 </a:t>
            </a: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 사용을 유도하거나 강제하는 경우에는 외부에서 접근하기 어려운 </a:t>
            </a:r>
            <a:r>
              <a:rPr lang="en-US" altLang="ko-KR" sz="2600" kern="0" dirty="0">
                <a:solidFill>
                  <a:srgbClr val="3366FF"/>
                </a:solidFill>
                <a:effectLst>
                  <a:outerShdw blurRad="38100" dist="38100" dir="2700000" algn="tl">
                    <a:srgbClr val="C0C0C0"/>
                  </a:outerShdw>
                </a:effectLst>
                <a:latin typeface="Times New Roman" pitchFamily="18" charset="0"/>
              </a:rPr>
              <a:t>‘</a:t>
            </a:r>
            <a:r>
              <a:rPr lang="ko-KR" altLang="en-US" sz="2600" kern="0" dirty="0">
                <a:solidFill>
                  <a:srgbClr val="3366FF"/>
                </a:solidFill>
                <a:effectLst>
                  <a:outerShdw blurRad="38100" dist="38100" dir="2700000" algn="tl">
                    <a:srgbClr val="C0C0C0"/>
                  </a:outerShdw>
                </a:effectLst>
                <a:latin typeface="Times New Roman" pitchFamily="18" charset="0"/>
              </a:rPr>
              <a:t>담장이 쳐진 정원</a:t>
            </a:r>
            <a:r>
              <a:rPr lang="en-US" altLang="ko-KR" sz="2600" kern="0" dirty="0">
                <a:solidFill>
                  <a:srgbClr val="3366FF"/>
                </a:solidFill>
                <a:effectLst>
                  <a:outerShdw blurRad="38100" dist="38100" dir="2700000" algn="tl">
                    <a:srgbClr val="C0C0C0"/>
                  </a:outerShdw>
                </a:effectLst>
                <a:latin typeface="Times New Roman" pitchFamily="18" charset="0"/>
              </a:rPr>
              <a:t>(walled garden)’</a:t>
            </a:r>
            <a:r>
              <a:rPr lang="ko-KR" altLang="en-US" sz="2600" kern="0" dirty="0">
                <a:solidFill>
                  <a:srgbClr val="000000"/>
                </a:solidFill>
                <a:effectLst>
                  <a:outerShdw blurRad="38100" dist="38100" dir="2700000" algn="tl">
                    <a:srgbClr val="C0C0C0"/>
                  </a:outerShdw>
                </a:effectLst>
                <a:latin typeface="Times New Roman" pitchFamily="18" charset="0"/>
              </a:rPr>
              <a:t>처럼 </a:t>
            </a:r>
            <a:r>
              <a:rPr lang="ko-KR" altLang="en-US" sz="2600" kern="0" dirty="0">
                <a:solidFill>
                  <a:srgbClr val="3366FF"/>
                </a:solidFill>
                <a:effectLst>
                  <a:outerShdw blurRad="38100" dist="38100" dir="2700000" algn="tl">
                    <a:srgbClr val="C0C0C0"/>
                  </a:outerShdw>
                </a:effectLst>
                <a:latin typeface="Times New Roman" pitchFamily="18" charset="0"/>
              </a:rPr>
              <a:t>독자적인 경제생태계</a:t>
            </a:r>
            <a:r>
              <a:rPr lang="ko-KR" altLang="en-US" sz="2600" kern="0" dirty="0">
                <a:solidFill>
                  <a:srgbClr val="000000"/>
                </a:solidFill>
                <a:effectLst>
                  <a:outerShdw blurRad="38100" dist="38100" dir="2700000" algn="tl">
                    <a:srgbClr val="C0C0C0"/>
                  </a:outerShdw>
                </a:effectLst>
                <a:latin typeface="Times New Roman" pitchFamily="18" charset="0"/>
              </a:rPr>
              <a:t>를 구축하여 화폐주권을 위협할 가능성 </a:t>
            </a:r>
            <a:r>
              <a:rPr lang="en-US" altLang="ko-KR" sz="2600" kern="0" dirty="0">
                <a:solidFill>
                  <a:srgbClr val="000000"/>
                </a:solidFill>
                <a:effectLst>
                  <a:outerShdw blurRad="38100" dist="38100" dir="2700000" algn="tl">
                    <a:srgbClr val="C0C0C0"/>
                  </a:outerShdw>
                </a:effectLst>
                <a:latin typeface="Times New Roman" pitchFamily="18" charset="0"/>
              </a:rPr>
              <a:t>(Carstens, 2021; </a:t>
            </a:r>
            <a:r>
              <a:rPr lang="en-US" altLang="ko-KR" sz="2600" kern="0" dirty="0" err="1">
                <a:solidFill>
                  <a:srgbClr val="000000"/>
                </a:solidFill>
                <a:effectLst>
                  <a:outerShdw blurRad="38100" dist="38100" dir="2700000" algn="tl">
                    <a:srgbClr val="C0C0C0"/>
                  </a:outerShdw>
                </a:effectLst>
                <a:latin typeface="Times New Roman" pitchFamily="18" charset="0"/>
              </a:rPr>
              <a:t>Brunnermeier</a:t>
            </a:r>
            <a:r>
              <a:rPr lang="en-US" altLang="ko-KR" sz="2600" kern="0" dirty="0">
                <a:solidFill>
                  <a:srgbClr val="000000"/>
                </a:solidFill>
                <a:effectLst>
                  <a:outerShdw blurRad="38100" dist="38100" dir="2700000" algn="tl">
                    <a:srgbClr val="C0C0C0"/>
                  </a:outerShdw>
                </a:effectLst>
                <a:latin typeface="Times New Roman" pitchFamily="18" charset="0"/>
              </a:rPr>
              <a:t> 2021)</a:t>
            </a: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Stable</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Coin</a:t>
            </a:r>
            <a:r>
              <a:rPr lang="ko-KR" altLang="en-US" sz="2600" kern="0" dirty="0">
                <a:solidFill>
                  <a:srgbClr val="000000"/>
                </a:solidFill>
                <a:effectLst>
                  <a:outerShdw blurRad="38100" dist="38100" dir="2700000" algn="tl">
                    <a:srgbClr val="C0C0C0"/>
                  </a:outerShdw>
                </a:effectLst>
                <a:latin typeface="Times New Roman" pitchFamily="18" charset="0"/>
              </a:rPr>
              <a:t>이 각자의 </a:t>
            </a:r>
            <a:r>
              <a:rPr lang="ko-KR" altLang="en-US" sz="2600" kern="0" dirty="0">
                <a:solidFill>
                  <a:srgbClr val="3366FF"/>
                </a:solidFill>
                <a:effectLst>
                  <a:outerShdw blurRad="38100" dist="38100" dir="2700000" algn="tl">
                    <a:srgbClr val="C0C0C0"/>
                  </a:outerShdw>
                </a:effectLst>
                <a:latin typeface="Times New Roman" pitchFamily="18" charset="0"/>
              </a:rPr>
              <a:t>디지털통화영역 </a:t>
            </a:r>
            <a:r>
              <a:rPr lang="en-US" altLang="ko-KR" sz="2600" kern="0" dirty="0">
                <a:solidFill>
                  <a:srgbClr val="3366FF"/>
                </a:solidFill>
                <a:effectLst>
                  <a:outerShdw blurRad="38100" dist="38100" dir="2700000" algn="tl">
                    <a:srgbClr val="C0C0C0"/>
                  </a:outerShdw>
                </a:effectLst>
                <a:latin typeface="Times New Roman" pitchFamily="18" charset="0"/>
              </a:rPr>
              <a:t>(Digital Currency Area)</a:t>
            </a:r>
            <a:r>
              <a:rPr lang="ko-KR" altLang="en-US" sz="2600" kern="0" dirty="0">
                <a:solidFill>
                  <a:srgbClr val="000000"/>
                </a:solidFill>
                <a:effectLst>
                  <a:outerShdw blurRad="38100" dist="38100" dir="2700000" algn="tl">
                    <a:srgbClr val="C0C0C0"/>
                  </a:outerShdw>
                </a:effectLst>
                <a:latin typeface="Times New Roman" pitchFamily="18" charset="0"/>
              </a:rPr>
              <a:t>을 구출할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4</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Stable Coin </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발행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88942404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802101"/>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(2) </a:t>
            </a:r>
            <a:r>
              <a:rPr lang="ko-KR" altLang="en-US" kern="0" dirty="0" err="1">
                <a:solidFill>
                  <a:srgbClr val="0000FF"/>
                </a:solidFill>
                <a:effectLst>
                  <a:outerShdw blurRad="38100" dist="38100" dir="2700000" algn="tl">
                    <a:srgbClr val="C0C0C0"/>
                  </a:outerShdw>
                </a:effectLst>
                <a:latin typeface="Times New Roman" pitchFamily="18" charset="0"/>
              </a:rPr>
              <a:t>실물</a:t>
            </a:r>
            <a:r>
              <a:rPr lang="ko-KR" altLang="en-US" kern="0" dirty="0" err="1">
                <a:solidFill>
                  <a:srgbClr val="0000FF"/>
                </a:solidFill>
                <a:effectLst>
                  <a:outerShdw blurRad="38100" dist="38100" dir="2700000" algn="tl">
                    <a:srgbClr val="C0C0C0"/>
                  </a:outerShdw>
                </a:effectLst>
                <a:latin typeface="맑은 고딕" panose="020B0503020000020004" pitchFamily="50" charset="-127"/>
                <a:ea typeface="맑은 고딕" panose="020B0503020000020004" pitchFamily="50" charset="-127"/>
              </a:rPr>
              <a:t>〮</a:t>
            </a:r>
            <a:r>
              <a:rPr lang="ko-KR" altLang="en-US" kern="0" dirty="0" err="1">
                <a:solidFill>
                  <a:srgbClr val="0000FF"/>
                </a:solidFill>
                <a:effectLst>
                  <a:outerShdw blurRad="38100" dist="38100" dir="2700000" algn="tl">
                    <a:srgbClr val="C0C0C0"/>
                  </a:outerShdw>
                </a:effectLst>
                <a:latin typeface="Times New Roman" pitchFamily="18" charset="0"/>
              </a:rPr>
              <a:t>금융부문의</a:t>
            </a:r>
            <a:r>
              <a:rPr lang="ko-KR" altLang="en-US" kern="0" dirty="0">
                <a:solidFill>
                  <a:srgbClr val="0000FF"/>
                </a:solidFill>
                <a:effectLst>
                  <a:outerShdw blurRad="38100" dist="38100" dir="2700000" algn="tl">
                    <a:srgbClr val="C0C0C0"/>
                  </a:outerShdw>
                </a:effectLst>
                <a:latin typeface="Times New Roman" pitchFamily="18" charset="0"/>
              </a:rPr>
              <a:t> 충격 증폭 가능성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 발행은 본래의 사업영역과 금융시장에서 발생가능한 리스크가 </a:t>
            </a:r>
            <a:r>
              <a:rPr lang="ko-KR" altLang="en-US" sz="2600" kern="0" dirty="0">
                <a:solidFill>
                  <a:srgbClr val="3366FF"/>
                </a:solidFill>
                <a:effectLst>
                  <a:outerShdw blurRad="38100" dist="38100" dir="2700000" algn="tl">
                    <a:srgbClr val="C0C0C0"/>
                  </a:outerShdw>
                </a:effectLst>
                <a:latin typeface="Times New Roman" pitchFamily="18" charset="0"/>
              </a:rPr>
              <a:t>양방향</a:t>
            </a:r>
            <a:r>
              <a:rPr lang="ko-KR" altLang="en-US" sz="2600" kern="0" dirty="0">
                <a:solidFill>
                  <a:srgbClr val="000000"/>
                </a:solidFill>
                <a:effectLst>
                  <a:outerShdw blurRad="38100" dist="38100" dir="2700000" algn="tl">
                    <a:srgbClr val="C0C0C0"/>
                  </a:outerShdw>
                </a:effectLst>
                <a:latin typeface="Times New Roman" pitchFamily="18" charset="0"/>
              </a:rPr>
              <a:t> 모두로 </a:t>
            </a:r>
            <a:r>
              <a:rPr lang="ko-KR" altLang="en-US" sz="2600" kern="0" dirty="0">
                <a:solidFill>
                  <a:srgbClr val="3366FF"/>
                </a:solidFill>
                <a:effectLst>
                  <a:outerShdw blurRad="38100" dist="38100" dir="2700000" algn="tl">
                    <a:srgbClr val="C0C0C0"/>
                  </a:outerShdw>
                </a:effectLst>
                <a:latin typeface="Times New Roman" pitchFamily="18" charset="0"/>
              </a:rPr>
              <a:t>전이</a:t>
            </a:r>
            <a:r>
              <a:rPr lang="ko-KR" altLang="en-US" sz="2600" kern="0" dirty="0">
                <a:solidFill>
                  <a:srgbClr val="000000"/>
                </a:solidFill>
                <a:effectLst>
                  <a:outerShdw blurRad="38100" dist="38100" dir="2700000" algn="tl">
                    <a:srgbClr val="C0C0C0"/>
                  </a:outerShdw>
                </a:effectLst>
                <a:latin typeface="Times New Roman" pitchFamily="18" charset="0"/>
              </a:rPr>
              <a:t>되어 충격을 증폭시키는 역할을 할 가능성</a:t>
            </a: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실물부문에서 발생한 </a:t>
            </a:r>
            <a:r>
              <a:rPr lang="ko-KR" altLang="en-US" sz="2600" kern="0" dirty="0" err="1">
                <a:solidFill>
                  <a:srgbClr val="000000"/>
                </a:solidFill>
                <a:effectLst>
                  <a:outerShdw blurRad="38100" dist="38100" dir="2700000" algn="tl">
                    <a:srgbClr val="C0C0C0"/>
                  </a:outerShdw>
                </a:effectLst>
                <a:latin typeface="Times New Roman" pitchFamily="18" charset="0"/>
              </a:rPr>
              <a:t>빅테크</a:t>
            </a:r>
            <a:r>
              <a:rPr lang="ko-KR" altLang="en-US" sz="2600" kern="0" dirty="0">
                <a:solidFill>
                  <a:srgbClr val="000000"/>
                </a:solidFill>
                <a:effectLst>
                  <a:outerShdw blurRad="38100" dist="38100" dir="2700000" algn="tl">
                    <a:srgbClr val="C0C0C0"/>
                  </a:outerShdw>
                </a:effectLst>
                <a:latin typeface="Times New Roman" pitchFamily="18" charset="0"/>
              </a:rPr>
              <a:t> 기업 충격이 </a:t>
            </a: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을 통해 금융시장으로 즉각 전파될 위험</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을 법화와 바꾸려는 </a:t>
            </a:r>
            <a:r>
              <a:rPr lang="en-US" altLang="ko-KR" sz="2600" kern="0" dirty="0">
                <a:solidFill>
                  <a:srgbClr val="3366FF"/>
                </a:solidFill>
                <a:effectLst>
                  <a:outerShdw blurRad="38100" dist="38100" dir="2700000" algn="tl">
                    <a:srgbClr val="C0C0C0"/>
                  </a:outerShdw>
                </a:effectLst>
                <a:latin typeface="Times New Roman" pitchFamily="18" charset="0"/>
              </a:rPr>
              <a:t>“stable coin run”</a:t>
            </a:r>
            <a:r>
              <a:rPr lang="en-US" altLang="ko-KR" sz="2600" kern="0" dirty="0">
                <a:solidFill>
                  <a:srgbClr val="000000"/>
                </a:solidFill>
                <a:effectLst>
                  <a:outerShdw blurRad="38100" dist="38100" dir="2700000" algn="tl">
                    <a:srgbClr val="C0C0C0"/>
                  </a:outerShdw>
                </a:effectLst>
                <a:latin typeface="Times New Roman" pitchFamily="18" charset="0"/>
              </a:rPr>
              <a:t> </a:t>
            </a:r>
            <a:r>
              <a:rPr lang="ko-KR" altLang="en-US" sz="2600" kern="0" dirty="0">
                <a:solidFill>
                  <a:srgbClr val="000000"/>
                </a:solidFill>
                <a:effectLst>
                  <a:outerShdw blurRad="38100" dist="38100" dir="2700000" algn="tl">
                    <a:srgbClr val="C0C0C0"/>
                  </a:outerShdw>
                </a:effectLst>
                <a:latin typeface="Times New Roman" pitchFamily="18" charset="0"/>
              </a:rPr>
              <a:t>현상이 발생하는 경우 국채 등 담보자산을 대량으로 매각함으로써 </a:t>
            </a:r>
            <a:r>
              <a:rPr lang="ko-KR" altLang="en-US" sz="2600" kern="0" dirty="0">
                <a:solidFill>
                  <a:srgbClr val="3366FF"/>
                </a:solidFill>
                <a:effectLst>
                  <a:outerShdw blurRad="38100" dist="38100" dir="2700000" algn="tl">
                    <a:srgbClr val="C0C0C0"/>
                  </a:outerShdw>
                </a:effectLst>
                <a:latin typeface="Times New Roman" pitchFamily="18" charset="0"/>
              </a:rPr>
              <a:t>단기금융시장</a:t>
            </a:r>
            <a:r>
              <a:rPr lang="ko-KR" altLang="en-US" sz="2600" kern="0" dirty="0">
                <a:solidFill>
                  <a:srgbClr val="000000"/>
                </a:solidFill>
                <a:effectLst>
                  <a:outerShdw blurRad="38100" dist="38100" dir="2700000" algn="tl">
                    <a:srgbClr val="C0C0C0"/>
                  </a:outerShdw>
                </a:effectLst>
                <a:latin typeface="Times New Roman" pitchFamily="18" charset="0"/>
              </a:rPr>
              <a:t>이나 </a:t>
            </a:r>
            <a:r>
              <a:rPr lang="ko-KR" altLang="en-US" sz="2600" kern="0" dirty="0">
                <a:solidFill>
                  <a:srgbClr val="3366FF"/>
                </a:solidFill>
                <a:effectLst>
                  <a:outerShdw blurRad="38100" dist="38100" dir="2700000" algn="tl">
                    <a:srgbClr val="C0C0C0"/>
                  </a:outerShdw>
                </a:effectLst>
                <a:latin typeface="Times New Roman" pitchFamily="18" charset="0"/>
              </a:rPr>
              <a:t>금융시스템의 안정성을 저해</a:t>
            </a:r>
            <a:r>
              <a:rPr lang="ko-KR" altLang="en-US" sz="2600" kern="0" dirty="0">
                <a:solidFill>
                  <a:srgbClr val="000000"/>
                </a:solidFill>
                <a:effectLst>
                  <a:outerShdw blurRad="38100" dist="38100" dir="2700000" algn="tl">
                    <a:srgbClr val="C0C0C0"/>
                  </a:outerShdw>
                </a:effectLst>
                <a:latin typeface="Times New Roman" pitchFamily="18" charset="0"/>
              </a:rPr>
              <a:t>할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이 은행의 요구불예금을 대체하는 경우 은행의 자금조달 비용을 상승시키고 금융중개기능을 저해할 가능성</a:t>
            </a: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4</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Stable Coin </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발행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860947331"/>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Line 3"/>
          <p:cNvSpPr>
            <a:spLocks noChangeShapeType="1"/>
          </p:cNvSpPr>
          <p:nvPr/>
        </p:nvSpPr>
        <p:spPr bwMode="auto">
          <a:xfrm flipV="1">
            <a:off x="611560" y="1297336"/>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
        <p:nvSpPr>
          <p:cNvPr id="7" name="Rectangle 2"/>
          <p:cNvSpPr txBox="1">
            <a:spLocks noChangeArrowheads="1"/>
          </p:cNvSpPr>
          <p:nvPr/>
        </p:nvSpPr>
        <p:spPr bwMode="auto">
          <a:xfrm>
            <a:off x="467544" y="776204"/>
            <a:ext cx="8208912" cy="5401992"/>
          </a:xfrm>
          <a:prstGeom prst="rect">
            <a:avLst/>
          </a:prstGeom>
          <a:noFill/>
          <a:ln w="12700">
            <a:noFill/>
            <a:miter lim="800000"/>
            <a:headEnd/>
            <a:tailEnd/>
          </a:ln>
        </p:spPr>
        <p:txBody>
          <a:bodyPr vert="horz" wrap="square" lIns="90488" tIns="44450" rIns="90488" bIns="44450" numCol="1" anchor="t" anchorCtr="0" compatLnSpc="1">
            <a:prstTxWarp prst="textNoShape">
              <a:avLst/>
            </a:prstTxWarp>
            <a:spAutoFit/>
          </a:bodyPr>
          <a:lstStyle/>
          <a:p>
            <a:pPr marL="533400" marR="0" lvl="0" indent="-533400" defTabSz="739775" rtl="0" eaLnBrk="0" fontAlgn="base" latinLnBrk="0" hangingPunct="0">
              <a:lnSpc>
                <a:spcPct val="100000"/>
              </a:lnSpc>
              <a:spcBef>
                <a:spcPct val="30000"/>
              </a:spcBef>
              <a:spcAft>
                <a:spcPct val="0"/>
              </a:spcAft>
              <a:buClr>
                <a:srgbClr val="9966FF"/>
              </a:buClr>
              <a:buSzTx/>
              <a:buFontTx/>
              <a:buNone/>
              <a:tabLst/>
              <a:defRPr/>
            </a:pPr>
            <a:r>
              <a:rPr lang="en-US" altLang="ko-KR" kern="0" dirty="0">
                <a:solidFill>
                  <a:srgbClr val="0000FF"/>
                </a:solidFill>
                <a:effectLst>
                  <a:outerShdw blurRad="38100" dist="38100" dir="2700000" algn="tl">
                    <a:srgbClr val="C0C0C0"/>
                  </a:outerShdw>
                </a:effectLst>
                <a:latin typeface="Times New Roman" pitchFamily="18" charset="0"/>
              </a:rPr>
              <a:t>(3) </a:t>
            </a:r>
            <a:r>
              <a:rPr lang="ko-KR" altLang="en-US" kern="0" dirty="0">
                <a:solidFill>
                  <a:srgbClr val="0000FF"/>
                </a:solidFill>
                <a:effectLst>
                  <a:outerShdw blurRad="38100" dist="38100" dir="2700000" algn="tl">
                    <a:srgbClr val="C0C0C0"/>
                  </a:outerShdw>
                </a:effectLst>
                <a:latin typeface="Times New Roman" pitchFamily="18" charset="0"/>
              </a:rPr>
              <a:t>준비자산 </a:t>
            </a:r>
            <a:r>
              <a:rPr lang="ko-KR" altLang="en-US" kern="0" dirty="0" err="1">
                <a:solidFill>
                  <a:srgbClr val="0000FF"/>
                </a:solidFill>
                <a:effectLst>
                  <a:outerShdw blurRad="38100" dist="38100" dir="2700000" algn="tl">
                    <a:srgbClr val="C0C0C0"/>
                  </a:outerShdw>
                </a:effectLst>
                <a:latin typeface="Times New Roman" pitchFamily="18" charset="0"/>
              </a:rPr>
              <a:t>미보유</a:t>
            </a:r>
            <a:r>
              <a:rPr lang="ko-KR" altLang="en-US" kern="0" dirty="0">
                <a:solidFill>
                  <a:srgbClr val="0000FF"/>
                </a:solidFill>
                <a:effectLst>
                  <a:outerShdw blurRad="38100" dist="38100" dir="2700000" algn="tl">
                    <a:srgbClr val="C0C0C0"/>
                  </a:outerShdw>
                </a:effectLst>
                <a:latin typeface="Times New Roman" pitchFamily="18" charset="0"/>
              </a:rPr>
              <a:t> 가능성    </a:t>
            </a:r>
            <a:endParaRPr lang="en-US" altLang="ko-KR" kern="0" dirty="0">
              <a:solidFill>
                <a:srgbClr val="0000FF"/>
              </a:solidFill>
              <a:effectLst>
                <a:outerShdw blurRad="38100" dist="38100" dir="2700000" algn="tl">
                  <a:srgbClr val="C0C0C0"/>
                </a:outerShdw>
              </a:effectLst>
              <a:latin typeface="Times New Roman" pitchFamily="18" charset="0"/>
            </a:endParaRPr>
          </a:p>
          <a:p>
            <a:pPr marL="268288" lvl="0" indent="-268288" defTabSz="739775">
              <a:buClr>
                <a:srgbClr val="9966FF"/>
              </a:buClr>
              <a:buFont typeface="Arial" panose="020B0604020202020204" pitchFamily="34" charset="0"/>
              <a:buChar char="•"/>
              <a:defRPr/>
            </a:pPr>
            <a:r>
              <a:rPr lang="ko-KR" altLang="en-US" sz="2600" kern="0" dirty="0" err="1">
                <a:solidFill>
                  <a:srgbClr val="000000"/>
                </a:solidFill>
                <a:effectLst>
                  <a:outerShdw blurRad="38100" dist="38100" dir="2700000" algn="tl">
                    <a:srgbClr val="C0C0C0"/>
                  </a:outerShdw>
                </a:effectLst>
                <a:latin typeface="Times New Roman" pitchFamily="18" charset="0"/>
              </a:rPr>
              <a:t>빅테크의</a:t>
            </a:r>
            <a:r>
              <a:rPr lang="ko-KR" altLang="en-US" sz="2600" kern="0" dirty="0">
                <a:solidFill>
                  <a:srgbClr val="000000"/>
                </a:solidFill>
                <a:effectLst>
                  <a:outerShdw blurRad="38100" dist="38100" dir="2700000" algn="tl">
                    <a:srgbClr val="C0C0C0"/>
                  </a:outerShdw>
                </a:effectLst>
                <a:latin typeface="Times New Roman" pitchFamily="18" charset="0"/>
              </a:rPr>
              <a:t> </a:t>
            </a: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이 안정적으로 유통되기 시작하면 </a:t>
            </a:r>
            <a:r>
              <a:rPr lang="ko-KR" altLang="en-US" sz="2600" kern="0" dirty="0">
                <a:solidFill>
                  <a:srgbClr val="3366FF"/>
                </a:solidFill>
                <a:effectLst>
                  <a:outerShdw blurRad="38100" dist="38100" dir="2700000" algn="tl">
                    <a:srgbClr val="C0C0C0"/>
                  </a:outerShdw>
                </a:effectLst>
                <a:latin typeface="Times New Roman" pitchFamily="18" charset="0"/>
              </a:rPr>
              <a:t>준비자산을 약속한대로 보유하지 않을 유인</a:t>
            </a:r>
            <a:r>
              <a:rPr lang="ko-KR" altLang="en-US" sz="2600" kern="0" dirty="0">
                <a:solidFill>
                  <a:srgbClr val="000000"/>
                </a:solidFill>
                <a:effectLst>
                  <a:outerShdw blurRad="38100" dist="38100" dir="2700000" algn="tl">
                    <a:srgbClr val="C0C0C0"/>
                  </a:outerShdw>
                </a:effectLst>
                <a:latin typeface="Times New Roman" pitchFamily="18" charset="0"/>
              </a:rPr>
              <a:t>이 존재 </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err="1">
                <a:solidFill>
                  <a:srgbClr val="000000"/>
                </a:solidFill>
                <a:effectLst>
                  <a:outerShdw blurRad="38100" dist="38100" dir="2700000" algn="tl">
                    <a:srgbClr val="C0C0C0"/>
                  </a:outerShdw>
                </a:effectLst>
                <a:latin typeface="Times New Roman" pitchFamily="18" charset="0"/>
              </a:rPr>
              <a:t>권오익</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err="1">
                <a:solidFill>
                  <a:srgbClr val="000000"/>
                </a:solidFill>
                <a:effectLst>
                  <a:outerShdw blurRad="38100" dist="38100" dir="2700000" algn="tl">
                    <a:srgbClr val="C0C0C0"/>
                  </a:outerShdw>
                </a:effectLst>
                <a:latin typeface="Times New Roman" pitchFamily="18" charset="0"/>
              </a:rPr>
              <a:t>오다운</a:t>
            </a:r>
            <a:r>
              <a:rPr lang="en-US" altLang="ko-KR" sz="2600" kern="0" dirty="0">
                <a:solidFill>
                  <a:srgbClr val="000000"/>
                </a:solidFill>
                <a:effectLst>
                  <a:outerShdw blurRad="38100" dist="38100" dir="2700000" algn="tl">
                    <a:srgbClr val="C0C0C0"/>
                  </a:outerShdw>
                </a:effectLst>
                <a:latin typeface="Times New Roman" pitchFamily="18" charset="0"/>
              </a:rPr>
              <a:t>·</a:t>
            </a:r>
            <a:r>
              <a:rPr lang="ko-KR" altLang="en-US" sz="2600" kern="0" dirty="0">
                <a:solidFill>
                  <a:srgbClr val="000000"/>
                </a:solidFill>
                <a:effectLst>
                  <a:outerShdw blurRad="38100" dist="38100" dir="2700000" algn="tl">
                    <a:srgbClr val="C0C0C0"/>
                  </a:outerShdw>
                </a:effectLst>
                <a:latin typeface="Times New Roman" pitchFamily="18" charset="0"/>
              </a:rPr>
              <a:t>김병기 </a:t>
            </a:r>
            <a:r>
              <a:rPr lang="en-US" altLang="ko-KR" sz="2600" kern="0" dirty="0">
                <a:solidFill>
                  <a:srgbClr val="000000"/>
                </a:solidFill>
                <a:effectLst>
                  <a:outerShdw blurRad="38100" dist="38100" dir="2700000" algn="tl">
                    <a:srgbClr val="C0C0C0"/>
                  </a:outerShdw>
                </a:effectLst>
                <a:latin typeface="Times New Roman" pitchFamily="18" charset="0"/>
              </a:rPr>
              <a:t>2020)</a:t>
            </a:r>
          </a:p>
          <a:p>
            <a:pPr marL="817563" lvl="0" indent="-457200" defTabSz="739775">
              <a:buClr>
                <a:srgbClr val="9966FF"/>
              </a:buClr>
              <a:buFontTx/>
              <a:buChar char="-"/>
              <a:defRPr/>
            </a:pPr>
            <a:r>
              <a:rPr lang="en-US" altLang="ko-KR" sz="2600" kern="0" dirty="0">
                <a:solidFill>
                  <a:srgbClr val="000000"/>
                </a:solidFill>
                <a:effectLst>
                  <a:outerShdw blurRad="38100" dist="38100" dir="2700000" algn="tl">
                    <a:srgbClr val="C0C0C0"/>
                  </a:outerShdw>
                </a:effectLst>
                <a:latin typeface="Times New Roman" pitchFamily="18" charset="0"/>
              </a:rPr>
              <a:t>Stable Coin</a:t>
            </a:r>
            <a:r>
              <a:rPr lang="ko-KR" altLang="en-US" sz="2600" kern="0" dirty="0">
                <a:solidFill>
                  <a:srgbClr val="000000"/>
                </a:solidFill>
                <a:effectLst>
                  <a:outerShdw blurRad="38100" dist="38100" dir="2700000" algn="tl">
                    <a:srgbClr val="C0C0C0"/>
                  </a:outerShdw>
                </a:effectLst>
                <a:latin typeface="Times New Roman" pitchFamily="18" charset="0"/>
              </a:rPr>
              <a:t>을 </a:t>
            </a:r>
            <a:r>
              <a:rPr lang="ko-KR" altLang="en-US" sz="2600" kern="0" dirty="0">
                <a:solidFill>
                  <a:srgbClr val="3366FF"/>
                </a:solidFill>
                <a:effectLst>
                  <a:outerShdw blurRad="38100" dist="38100" dir="2700000" algn="tl">
                    <a:srgbClr val="C0C0C0"/>
                  </a:outerShdw>
                </a:effectLst>
                <a:latin typeface="Times New Roman" pitchFamily="18" charset="0"/>
              </a:rPr>
              <a:t>법화로 바꾸려는 수요가 없다면 </a:t>
            </a:r>
            <a:r>
              <a:rPr lang="ko-KR" altLang="en-US" sz="2600" kern="0" dirty="0" err="1">
                <a:solidFill>
                  <a:srgbClr val="000000"/>
                </a:solidFill>
                <a:effectLst>
                  <a:outerShdw blurRad="38100" dist="38100" dir="2700000" algn="tl">
                    <a:srgbClr val="C0C0C0"/>
                  </a:outerShdw>
                </a:effectLst>
                <a:latin typeface="Times New Roman" pitchFamily="18" charset="0"/>
              </a:rPr>
              <a:t>빅테크는</a:t>
            </a:r>
            <a:r>
              <a:rPr lang="ko-KR" altLang="en-US" sz="2600" kern="0" dirty="0">
                <a:solidFill>
                  <a:srgbClr val="000000"/>
                </a:solidFill>
                <a:effectLst>
                  <a:outerShdw blurRad="38100" dist="38100" dir="2700000" algn="tl">
                    <a:srgbClr val="C0C0C0"/>
                  </a:outerShdw>
                </a:effectLst>
                <a:latin typeface="Times New Roman" pitchFamily="18" charset="0"/>
              </a:rPr>
              <a:t> 준비자산을 안전자산 이외에 자산으로 보유하거나 발행액에 해당하는 만큼의 준비자산을 </a:t>
            </a:r>
            <a:r>
              <a:rPr lang="ko-KR" altLang="en-US" sz="2600" kern="0" dirty="0" err="1">
                <a:solidFill>
                  <a:srgbClr val="000000"/>
                </a:solidFill>
                <a:effectLst>
                  <a:outerShdw blurRad="38100" dist="38100" dir="2700000" algn="tl">
                    <a:srgbClr val="C0C0C0"/>
                  </a:outerShdw>
                </a:effectLst>
                <a:latin typeface="Times New Roman" pitchFamily="18" charset="0"/>
              </a:rPr>
              <a:t>미보유할</a:t>
            </a:r>
            <a:r>
              <a:rPr lang="ko-KR" altLang="en-US" sz="2600" kern="0" dirty="0">
                <a:solidFill>
                  <a:srgbClr val="000000"/>
                </a:solidFill>
                <a:effectLst>
                  <a:outerShdw blurRad="38100" dist="38100" dir="2700000" algn="tl">
                    <a:srgbClr val="C0C0C0"/>
                  </a:outerShdw>
                </a:effectLst>
                <a:latin typeface="Times New Roman" pitchFamily="18" charset="0"/>
              </a:rPr>
              <a:t> 가능성</a:t>
            </a: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endParaRPr lang="en-US" altLang="ko-KR" sz="2600" kern="0" dirty="0">
              <a:solidFill>
                <a:srgbClr val="000000"/>
              </a:solidFill>
              <a:effectLst>
                <a:outerShdw blurRad="38100" dist="38100" dir="2700000" algn="tl">
                  <a:srgbClr val="C0C0C0"/>
                </a:outerShdw>
              </a:effectLst>
              <a:latin typeface="Times New Roman" pitchFamily="18" charset="0"/>
            </a:endParaRPr>
          </a:p>
          <a:p>
            <a:pPr marL="817563" lvl="0" indent="-457200" defTabSz="739775">
              <a:buClr>
                <a:srgbClr val="9966FF"/>
              </a:buClr>
              <a:buFontTx/>
              <a:buChar char="-"/>
              <a:defRPr/>
            </a:pPr>
            <a:r>
              <a:rPr lang="ko-KR" altLang="en-US" sz="2600" kern="0" dirty="0">
                <a:solidFill>
                  <a:srgbClr val="000000"/>
                </a:solidFill>
                <a:effectLst>
                  <a:outerShdw blurRad="38100" dist="38100" dir="2700000" algn="tl">
                    <a:srgbClr val="C0C0C0"/>
                  </a:outerShdw>
                </a:effectLst>
                <a:latin typeface="Times New Roman" pitchFamily="18" charset="0"/>
              </a:rPr>
              <a:t>최근 미국 상품선물거래위원회</a:t>
            </a:r>
            <a:r>
              <a:rPr lang="en-US" altLang="ko-KR" sz="2600" kern="0" dirty="0">
                <a:solidFill>
                  <a:srgbClr val="000000"/>
                </a:solidFill>
                <a:effectLst>
                  <a:outerShdw blurRad="38100" dist="38100" dir="2700000" algn="tl">
                    <a:srgbClr val="C0C0C0"/>
                  </a:outerShdw>
                </a:effectLst>
                <a:latin typeface="Times New Roman" pitchFamily="18" charset="0"/>
              </a:rPr>
              <a:t>(CFTC)</a:t>
            </a:r>
            <a:r>
              <a:rPr lang="ko-KR" altLang="en-US" sz="2600" kern="0" dirty="0">
                <a:solidFill>
                  <a:srgbClr val="000000"/>
                </a:solidFill>
                <a:effectLst>
                  <a:outerShdw blurRad="38100" dist="38100" dir="2700000" algn="tl">
                    <a:srgbClr val="C0C0C0"/>
                  </a:outerShdw>
                </a:effectLst>
                <a:latin typeface="Times New Roman" pitchFamily="18" charset="0"/>
              </a:rPr>
              <a:t>는 준비자산 예치금에 대한 잘못된 정보제공을 제재하기 위해 </a:t>
            </a:r>
            <a:r>
              <a:rPr lang="ko-KR" altLang="en-US" sz="2600" kern="0" dirty="0" err="1">
                <a:solidFill>
                  <a:srgbClr val="000000"/>
                </a:solidFill>
                <a:effectLst>
                  <a:outerShdw blurRad="38100" dist="38100" dir="2700000" algn="tl">
                    <a:srgbClr val="C0C0C0"/>
                  </a:outerShdw>
                </a:effectLst>
                <a:latin typeface="Times New Roman" pitchFamily="18" charset="0"/>
              </a:rPr>
              <a:t>테더</a:t>
            </a:r>
            <a:r>
              <a:rPr lang="en-US" altLang="ko-KR" sz="2600" kern="0" dirty="0">
                <a:solidFill>
                  <a:srgbClr val="000000"/>
                </a:solidFill>
                <a:effectLst>
                  <a:outerShdw blurRad="38100" dist="38100" dir="2700000" algn="tl">
                    <a:srgbClr val="C0C0C0"/>
                  </a:outerShdw>
                </a:effectLst>
                <a:latin typeface="Times New Roman" pitchFamily="18" charset="0"/>
              </a:rPr>
              <a:t>(Tether)</a:t>
            </a:r>
            <a:r>
              <a:rPr lang="ko-KR" altLang="en-US" sz="2600" kern="0" dirty="0">
                <a:solidFill>
                  <a:srgbClr val="000000"/>
                </a:solidFill>
                <a:effectLst>
                  <a:outerShdw blurRad="38100" dist="38100" dir="2700000" algn="tl">
                    <a:srgbClr val="C0C0C0"/>
                  </a:outerShdw>
                </a:effectLst>
                <a:latin typeface="Times New Roman" pitchFamily="18" charset="0"/>
              </a:rPr>
              <a:t>에 벌금을 부과했음</a:t>
            </a:r>
            <a:endParaRPr lang="en-US" altLang="ko-KR" sz="2600" kern="0" dirty="0">
              <a:solidFill>
                <a:srgbClr val="000000"/>
              </a:solidFill>
              <a:effectLst>
                <a:outerShdw blurRad="38100" dist="38100" dir="2700000" algn="tl">
                  <a:srgbClr val="C0C0C0"/>
                </a:outerShdw>
              </a:effectLst>
              <a:latin typeface="Times New Roman" pitchFamily="18" charset="0"/>
            </a:endParaRPr>
          </a:p>
        </p:txBody>
      </p:sp>
      <p:sp>
        <p:nvSpPr>
          <p:cNvPr id="5" name="Rectangle 4">
            <a:extLst>
              <a:ext uri="{FF2B5EF4-FFF2-40B4-BE49-F238E27FC236}">
                <a16:creationId xmlns:a16="http://schemas.microsoft.com/office/drawing/2014/main" id="{C08CD031-BC06-4DC8-BEDF-6CE6E6B09B24}"/>
              </a:ext>
            </a:extLst>
          </p:cNvPr>
          <p:cNvSpPr>
            <a:spLocks noChangeArrowheads="1"/>
          </p:cNvSpPr>
          <p:nvPr/>
        </p:nvSpPr>
        <p:spPr bwMode="auto">
          <a:xfrm>
            <a:off x="467544" y="188640"/>
            <a:ext cx="7992888"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dirty="0">
                <a:solidFill>
                  <a:srgbClr val="000000"/>
                </a:solidFill>
                <a:effectLst>
                  <a:outerShdw blurRad="38100" dist="38100" dir="2700000" algn="tl">
                    <a:srgbClr val="C0C0C0"/>
                  </a:outerShdw>
                </a:effectLst>
                <a:latin typeface="Times New Roman" pitchFamily="18" charset="0"/>
              </a:rPr>
              <a:t>4</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ko-KR" altLang="en-US" sz="2800" b="1" i="0" u="none" strike="noStrike" kern="1200" cap="none" spc="0" normalizeH="0" baseline="0" noProof="0" dirty="0" err="1">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빅테크의</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Stable Coin </a:t>
            </a:r>
            <a:r>
              <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발행 관련 리스크 </a:t>
            </a: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346372881"/>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597026" y="1798592"/>
            <a:ext cx="6072175" cy="2842189"/>
          </a:xfrm>
          <a:ln>
            <a:noFill/>
          </a:ln>
        </p:spPr>
        <p:txBody>
          <a:bodyPr lIns="92075" tIns="46038" rIns="92075" bIns="46038" anchor="ctr"/>
          <a:lstStyle/>
          <a:p>
            <a:pPr algn="ctr">
              <a:defRPr/>
            </a:pPr>
            <a:r>
              <a:rPr lang="ko-KR" altLang="en-US" sz="3600" dirty="0" err="1">
                <a:solidFill>
                  <a:srgbClr val="0000FF"/>
                </a:solidFill>
                <a:effectLst>
                  <a:outerShdw blurRad="38100" dist="38100" dir="2700000" algn="tl">
                    <a:srgbClr val="C0C0C0"/>
                  </a:outerShdw>
                </a:effectLst>
                <a:latin typeface="Times New Roman" pitchFamily="18" charset="0"/>
                <a:ea typeface="바탕체" pitchFamily="17" charset="-127"/>
              </a:rPr>
              <a:t>핀테크</a:t>
            </a:r>
            <a:r>
              <a:rPr lang="ko-KR" altLang="en-US" sz="3600" dirty="0">
                <a:solidFill>
                  <a:srgbClr val="0000FF"/>
                </a:solidFill>
                <a:effectLst>
                  <a:outerShdw blurRad="38100" dist="38100" dir="2700000" algn="tl">
                    <a:srgbClr val="C0C0C0"/>
                  </a:outerShdw>
                </a:effectLst>
                <a:latin typeface="Times New Roman" pitchFamily="18" charset="0"/>
                <a:ea typeface="바탕체" pitchFamily="17" charset="-127"/>
              </a:rPr>
              <a:t> 신용 </a:t>
            </a:r>
            <a:r>
              <a:rPr lang="en-US" altLang="ko-KR" sz="3600" dirty="0">
                <a:solidFill>
                  <a:srgbClr val="0000FF"/>
                </a:solidFill>
                <a:effectLst>
                  <a:outerShdw blurRad="38100" dist="38100" dir="2700000" algn="tl">
                    <a:srgbClr val="C0C0C0"/>
                  </a:outerShdw>
                </a:effectLst>
                <a:latin typeface="Times New Roman" pitchFamily="18" charset="0"/>
                <a:ea typeface="바탕체" pitchFamily="17" charset="-127"/>
              </a:rPr>
              <a:t>(FinTech Credit)</a:t>
            </a:r>
            <a:br>
              <a:rPr lang="en-US" altLang="ko-KR" sz="3600" dirty="0">
                <a:solidFill>
                  <a:srgbClr val="0000FF"/>
                </a:solidFill>
                <a:effectLst>
                  <a:outerShdw blurRad="38100" dist="38100" dir="2700000" algn="tl">
                    <a:srgbClr val="C0C0C0"/>
                  </a:outerShdw>
                </a:effectLst>
                <a:latin typeface="Times New Roman" pitchFamily="18" charset="0"/>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br>
              <a:rPr lang="en-US" altLang="ko-KR" sz="2800" dirty="0">
                <a:solidFill>
                  <a:srgbClr val="FF9900"/>
                </a:solidFill>
                <a:effectLst>
                  <a:outerShdw blurRad="38100" dist="38100" dir="2700000" algn="tl">
                    <a:srgbClr val="C0C0C0"/>
                  </a:outerShdw>
                </a:effectLst>
                <a:latin typeface="바탕체" pitchFamily="17" charset="-127"/>
                <a:ea typeface="바탕체" pitchFamily="17" charset="-127"/>
              </a:rPr>
            </a:br>
            <a:r>
              <a:rPr lang="ko-KR" altLang="en-US" dirty="0">
                <a:effectLst>
                  <a:outerShdw blurRad="38100" dist="38100" dir="2700000" algn="tl">
                    <a:srgbClr val="C0C0C0"/>
                  </a:outerShdw>
                </a:effectLst>
                <a:latin typeface="바탕체" pitchFamily="17" charset="-127"/>
                <a:ea typeface="바탕체" pitchFamily="17" charset="-127"/>
              </a:rPr>
              <a:t>김영식</a:t>
            </a:r>
            <a:br>
              <a:rPr lang="en-US" altLang="ko-KR" dirty="0">
                <a:effectLst>
                  <a:outerShdw blurRad="38100" dist="38100" dir="2700000" algn="tl">
                    <a:srgbClr val="C0C0C0"/>
                  </a:outerShdw>
                </a:effectLst>
                <a:latin typeface="바탕체" pitchFamily="17" charset="-127"/>
                <a:ea typeface="바탕체" pitchFamily="17" charset="-127"/>
              </a:rPr>
            </a:b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서울대 경제학부</a:t>
            </a:r>
            <a:r>
              <a:rPr lang="en-US" altLang="ko-KR" dirty="0">
                <a:effectLst>
                  <a:outerShdw blurRad="38100" dist="38100" dir="2700000" algn="tl">
                    <a:srgbClr val="C0C0C0"/>
                  </a:outerShdw>
                </a:effectLst>
                <a:latin typeface="바탕체" pitchFamily="17" charset="-127"/>
                <a:ea typeface="바탕체" pitchFamily="17" charset="-127"/>
              </a:rPr>
              <a:t>)</a:t>
            </a:r>
            <a:r>
              <a:rPr lang="ko-KR" altLang="en-US" dirty="0">
                <a:effectLst>
                  <a:outerShdw blurRad="38100" dist="38100" dir="2700000" algn="tl">
                    <a:srgbClr val="C0C0C0"/>
                  </a:outerShdw>
                </a:effectLst>
                <a:latin typeface="바탕체" pitchFamily="17" charset="-127"/>
                <a:ea typeface="바탕체" pitchFamily="17" charset="-127"/>
              </a:rPr>
              <a:t> </a:t>
            </a:r>
            <a:endParaRPr lang="ko-KR" altLang="ko-KR" dirty="0">
              <a:latin typeface="Times New Roman" pitchFamily="18" charset="0"/>
              <a:ea typeface="바탕체" pitchFamily="17" charset="-127"/>
            </a:endParaRPr>
          </a:p>
        </p:txBody>
      </p:sp>
    </p:spTree>
    <p:extLst>
      <p:ext uri="{BB962C8B-B14F-4D97-AF65-F5344CB8AC3E}">
        <p14:creationId xmlns:p14="http://schemas.microsoft.com/office/powerpoint/2010/main" val="3894258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3F15584-E720-46A3-9DA4-D52C44136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15758"/>
            <a:ext cx="7864614" cy="2109186"/>
          </a:xfrm>
          <a:prstGeom prst="rect">
            <a:avLst/>
          </a:prstGeom>
        </p:spPr>
      </p:pic>
      <p:pic>
        <p:nvPicPr>
          <p:cNvPr id="5" name="그림 4">
            <a:extLst>
              <a:ext uri="{FF2B5EF4-FFF2-40B4-BE49-F238E27FC236}">
                <a16:creationId xmlns:a16="http://schemas.microsoft.com/office/drawing/2014/main" id="{2C21DBA7-138C-4C79-9E0E-C9A59CD21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1" y="3212976"/>
            <a:ext cx="7864614" cy="2423793"/>
          </a:xfrm>
          <a:prstGeom prst="rect">
            <a:avLst/>
          </a:prstGeom>
        </p:spPr>
      </p:pic>
    </p:spTree>
    <p:extLst>
      <p:ext uri="{BB962C8B-B14F-4D97-AF65-F5344CB8AC3E}">
        <p14:creationId xmlns:p14="http://schemas.microsoft.com/office/powerpoint/2010/main" val="1432941347"/>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706438" y="1636713"/>
            <a:ext cx="7904162" cy="2659062"/>
          </a:xfrm>
        </p:spPr>
        <p:txBody>
          <a:bodyPr/>
          <a:lstStyle/>
          <a:p>
            <a:pPr algn="ctr">
              <a:lnSpc>
                <a:spcPct val="250000"/>
              </a:lnSpc>
              <a:buFontTx/>
              <a:buNone/>
            </a:pPr>
            <a:endParaRPr lang="ko-KR" altLang="ko-KR" sz="3600" dirty="0"/>
          </a:p>
          <a:p>
            <a:pPr algn="ctr">
              <a:lnSpc>
                <a:spcPct val="250000"/>
              </a:lnSpc>
              <a:buFontTx/>
              <a:buNone/>
            </a:pPr>
            <a:endParaRPr lang="ko-KR" altLang="ko-KR" dirty="0"/>
          </a:p>
        </p:txBody>
      </p:sp>
      <p:sp>
        <p:nvSpPr>
          <p:cNvPr id="190469" name="Rectangle 5"/>
          <p:cNvSpPr>
            <a:spLocks noGrp="1" noChangeArrowheads="1"/>
          </p:cNvSpPr>
          <p:nvPr>
            <p:ph type="title"/>
          </p:nvPr>
        </p:nvSpPr>
        <p:spPr>
          <a:xfrm>
            <a:off x="1880558" y="825099"/>
            <a:ext cx="5323573" cy="5263621"/>
          </a:xfrm>
          <a:ln>
            <a:noFill/>
          </a:ln>
        </p:spPr>
        <p:txBody>
          <a:bodyPr lIns="92075" tIns="46038" rIns="92075" bIns="46038" anchor="ctr"/>
          <a:lstStyle/>
          <a:p>
            <a:pPr>
              <a:lnSpc>
                <a:spcPct val="100000"/>
              </a:lnSpc>
              <a:defRPr/>
            </a:pP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시장구조</a:t>
            </a:r>
            <a:b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dirty="0">
                <a:solidFill>
                  <a:schemeClr val="bg2">
                    <a:lumMod val="20000"/>
                    <a:lumOff val="80000"/>
                  </a:schemeClr>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2. </a:t>
            </a:r>
            <a:r>
              <a:rPr lang="ko-KR" altLang="en-US"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사업모델</a:t>
            </a:r>
            <a:b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전통적 </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P2P</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 모델</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공증</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(notary)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(3)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수익보증 모델  </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(4)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대차대조표 모델</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(5)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송장거래</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(invoice trading)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모델</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3. </a:t>
            </a:r>
            <a:r>
              <a:rPr lang="ko-KR" altLang="en-US"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우리나라의 </a:t>
            </a: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FinTech </a:t>
            </a:r>
            <a:r>
              <a:rPr lang="ko-KR" altLang="en-US"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a:t>
            </a:r>
            <a:b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(1) </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대출형 </a:t>
            </a:r>
            <a:r>
              <a:rPr lang="ko-KR" altLang="en-US" dirty="0" err="1">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크라우드펀딩</a:t>
            </a:r>
            <a:r>
              <a:rPr lang="ko-KR" altLang="en-US"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    (2) </a:t>
            </a:r>
            <a:r>
              <a:rPr lang="ko-KR" altLang="en-US" dirty="0" err="1">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인터텟전문은행</a:t>
            </a: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br>
              <a:rPr lang="en-US" altLang="ko-KR" dirty="0">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br>
            <a:r>
              <a:rPr lang="en-US" altLang="ko-KR"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4. FinTech </a:t>
            </a:r>
            <a:r>
              <a:rPr lang="ko-KR" altLang="en-US" dirty="0">
                <a:solidFill>
                  <a:srgbClr val="9966FF"/>
                </a:solidFill>
                <a:effectLst>
                  <a:outerShdw blurRad="38100" dist="38100" dir="2700000" algn="tl">
                    <a:srgbClr val="C0C0C0"/>
                  </a:outerShdw>
                </a:effectLst>
                <a:latin typeface="함초롬바탕" panose="02030604000101010101" pitchFamily="18" charset="-127"/>
                <a:ea typeface="함초롬바탕" panose="02030604000101010101" pitchFamily="18" charset="-127"/>
                <a:cs typeface="함초롬바탕" panose="02030604000101010101" pitchFamily="18" charset="-127"/>
              </a:rPr>
              <a:t>신용의 필수적 역할</a:t>
            </a:r>
            <a:endParaRPr lang="ko-KR" altLang="ko-KR" dirty="0">
              <a:solidFill>
                <a:srgbClr val="9966FF"/>
              </a:solidFill>
              <a:latin typeface="함초롬바탕" panose="02030604000101010101" pitchFamily="18" charset="-127"/>
              <a:ea typeface="함초롬바탕" panose="02030604000101010101" pitchFamily="18" charset="-127"/>
              <a:cs typeface="함초롬바탕" panose="02030604000101010101" pitchFamily="18" charset="-127"/>
            </a:endParaRPr>
          </a:p>
        </p:txBody>
      </p:sp>
    </p:spTree>
    <p:extLst>
      <p:ext uri="{BB962C8B-B14F-4D97-AF65-F5344CB8AC3E}">
        <p14:creationId xmlns:p14="http://schemas.microsoft.com/office/powerpoint/2010/main" val="317728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4704"/>
            <a:ext cx="8497192" cy="5657446"/>
          </a:xfrm>
        </p:spPr>
        <p:txBody>
          <a:bodyPr/>
          <a:lstStyle/>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Frost, J., L.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Gambacorta</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S. Shin, P.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Zbinden</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and Y. Huang, (2019). “Big Tech and the Changing Structure of Financial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Intermdediation</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BIS Working Papers No 779.</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Greenwood and </a:t>
            </a: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Scharfstein</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(2013) “The growth of finance,” Journal of Economic Perspectives, 27(2). </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Hellmann. T, K. Murdock, and J. Stiglitz, (2000) "Liberalization, Moral Hazard in Banking, and Prudential Regulation: Are Capital Requirements Enough?" American Economic Review Vol. 90, No. 1 </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Philippon. T, (2016) “The</a:t>
            </a:r>
            <a:r>
              <a:rPr lang="ko-KR" altLang="en-US" sz="1800" dirty="0">
                <a:solidFill>
                  <a:srgbClr val="000000"/>
                </a:solidFill>
                <a:effectLst>
                  <a:outerShdw blurRad="38100" dist="38100" dir="2700000" algn="tl">
                    <a:srgbClr val="C0C0C0"/>
                  </a:outerShdw>
                </a:effectLst>
                <a:latin typeface="Times New Roman" pitchFamily="18" charset="0"/>
                <a:ea typeface="바탕체" pitchFamily="17" charset="-127"/>
              </a:rPr>
              <a:t> </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Fintech Opportunity,” NBER Working Paper 22476.</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Philippon. T, (2015), “Has the US Finance Industry Become Less Efficient? On the Theory and Measurement of Financial Intermediation” American Economic Review Vol. 105. No. 4, pp. 1408-1438.</a:t>
            </a:r>
          </a:p>
          <a:p>
            <a:pPr lvl="0">
              <a:lnSpc>
                <a:spcPct val="100000"/>
              </a:lnSpc>
              <a:buClr>
                <a:srgbClr val="9966FF"/>
              </a:buClr>
              <a:defRPr/>
            </a:pPr>
            <a:r>
              <a:rPr lang="en-US" altLang="ko-KR" sz="1800" dirty="0" err="1">
                <a:solidFill>
                  <a:srgbClr val="000000"/>
                </a:solidFill>
                <a:effectLst>
                  <a:outerShdw blurRad="38100" dist="38100" dir="2700000" algn="tl">
                    <a:srgbClr val="C0C0C0"/>
                  </a:outerShdw>
                </a:effectLst>
                <a:latin typeface="Times New Roman" pitchFamily="18" charset="0"/>
                <a:ea typeface="바탕체" pitchFamily="17" charset="-127"/>
              </a:rPr>
              <a:t>Rajan</a:t>
            </a: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 R. (2005) “Has Financial Development Made the World Riskier?” NBER Working Paper 11728. </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Shapiro. Carl, H. Varian, (1998), “Information Rules: A Strategic Guide to the Network Economy” The Academy of Management Review 30(2).</a:t>
            </a:r>
          </a:p>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Schumpeter, Joseph A. (1911) The Theory of Economic Development. Cambridge, MA: Harvard University Press.</a:t>
            </a:r>
          </a:p>
        </p:txBody>
      </p:sp>
      <p:sp>
        <p:nvSpPr>
          <p:cNvPr id="551940" name="Rectangle 4"/>
          <p:cNvSpPr>
            <a:spLocks noChangeArrowheads="1"/>
          </p:cNvSpPr>
          <p:nvPr/>
        </p:nvSpPr>
        <p:spPr bwMode="auto">
          <a:xfrm>
            <a:off x="467544" y="188640"/>
            <a:ext cx="6119813"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References</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1005854427"/>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64704"/>
            <a:ext cx="8497192" cy="1280863"/>
          </a:xfrm>
        </p:spPr>
        <p:txBody>
          <a:bodyPr/>
          <a:lstStyle/>
          <a:p>
            <a:pPr lvl="0">
              <a:lnSpc>
                <a:spcPct val="100000"/>
              </a:lnSpc>
              <a:buClr>
                <a:srgbClr val="9966FF"/>
              </a:buClr>
              <a:defRPr/>
            </a:pPr>
            <a:r>
              <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rPr>
              <a:t>Turner, A. (2010) “What Do Banks Do? Why do Credit Booms and Busts Occur and What Can Public Policy Do about It?” Chap. 1 in The Future of Finance, edited by Adair Turner et al. London School of Economics.</a:t>
            </a:r>
          </a:p>
          <a:p>
            <a:pPr lvl="0">
              <a:lnSpc>
                <a:spcPct val="100000"/>
              </a:lnSpc>
              <a:buClr>
                <a:srgbClr val="9966FF"/>
              </a:buClr>
              <a:defRPr/>
            </a:pPr>
            <a:endParaRPr lang="en-US" altLang="ko-KR" sz="1800" dirty="0">
              <a:solidFill>
                <a:srgbClr val="000000"/>
              </a:solidFill>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6119813"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References</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Tree>
    <p:extLst>
      <p:ext uri="{BB962C8B-B14F-4D97-AF65-F5344CB8AC3E}">
        <p14:creationId xmlns:p14="http://schemas.microsoft.com/office/powerpoint/2010/main" val="386837467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90469" name="Rectangle 5"/>
          <p:cNvSpPr>
            <a:spLocks noGrp="1" noChangeArrowheads="1"/>
          </p:cNvSpPr>
          <p:nvPr>
            <p:ph type="title"/>
          </p:nvPr>
        </p:nvSpPr>
        <p:spPr>
          <a:xfrm>
            <a:off x="2363062" y="2852936"/>
            <a:ext cx="4417876" cy="807273"/>
          </a:xfrm>
          <a:ln>
            <a:noFill/>
          </a:ln>
        </p:spPr>
        <p:txBody>
          <a:bodyPr lIns="92075" tIns="46038" rIns="92075" bIns="46038" anchor="ctr"/>
          <a:lstStyle/>
          <a:p>
            <a:pPr>
              <a:defRPr/>
            </a:pPr>
            <a:r>
              <a:rPr lang="en-US" altLang="ko-KR" sz="4000" dirty="0">
                <a:solidFill>
                  <a:srgbClr val="9966FF"/>
                </a:solidFill>
                <a:effectLst>
                  <a:outerShdw blurRad="38100" dist="38100" dir="2700000" algn="tl">
                    <a:srgbClr val="C0C0C0"/>
                  </a:outerShdw>
                </a:effectLst>
                <a:latin typeface="Times New Roman" pitchFamily="18" charset="0"/>
                <a:ea typeface="바탕체" pitchFamily="17" charset="-127"/>
              </a:rPr>
              <a:t>0. </a:t>
            </a:r>
            <a:r>
              <a:rPr lang="ko-KR" altLang="en-US" sz="4000" dirty="0">
                <a:solidFill>
                  <a:srgbClr val="9966FF"/>
                </a:solidFill>
                <a:effectLst>
                  <a:outerShdw blurRad="38100" dist="38100" dir="2700000" algn="tl">
                    <a:srgbClr val="C0C0C0"/>
                  </a:outerShdw>
                </a:effectLst>
                <a:latin typeface="Times New Roman" pitchFamily="18" charset="0"/>
                <a:ea typeface="바탕체" pitchFamily="17" charset="-127"/>
              </a:rPr>
              <a:t>금융발전과 경제</a:t>
            </a:r>
            <a:endParaRPr lang="ko-KR" altLang="ko-KR" sz="4000" dirty="0">
              <a:latin typeface="Times New Roman" pitchFamily="18" charset="0"/>
              <a:ea typeface="바탕체" pitchFamily="17" charset="-127"/>
            </a:endParaRPr>
          </a:p>
        </p:txBody>
      </p:sp>
    </p:spTree>
    <p:extLst>
      <p:ext uri="{BB962C8B-B14F-4D97-AF65-F5344CB8AC3E}">
        <p14:creationId xmlns:p14="http://schemas.microsoft.com/office/powerpoint/2010/main" val="25217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subTitle" idx="4294967295"/>
          </p:nvPr>
        </p:nvSpPr>
        <p:spPr>
          <a:xfrm>
            <a:off x="395288" y="782940"/>
            <a:ext cx="8424862" cy="4817216"/>
          </a:xfrm>
        </p:spPr>
        <p:txBody>
          <a:bodyPr/>
          <a:lstStyle/>
          <a:p>
            <a:pPr marL="0" indent="0">
              <a:lnSpc>
                <a:spcPct val="100000"/>
              </a:lnSpc>
              <a:buClr>
                <a:srgbClr val="9966FF"/>
              </a:buClr>
              <a:buNone/>
              <a:defRPr/>
            </a:pP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Greenwood and and </a:t>
            </a:r>
            <a:r>
              <a:rPr lang="en-US" altLang="ko-KR" sz="2400" dirty="0" err="1">
                <a:solidFill>
                  <a:srgbClr val="0000FF"/>
                </a:solidFill>
                <a:effectLst>
                  <a:outerShdw blurRad="38100" dist="38100" dir="2700000" algn="tl">
                    <a:srgbClr val="C0C0C0"/>
                  </a:outerShdw>
                </a:effectLst>
                <a:latin typeface="Times New Roman" pitchFamily="18" charset="0"/>
                <a:ea typeface="바탕체" pitchFamily="17" charset="-127"/>
              </a:rPr>
              <a:t>Scharfstein</a:t>
            </a:r>
            <a:r>
              <a:rPr lang="ko-KR" altLang="en-US" sz="2400" dirty="0">
                <a:solidFill>
                  <a:srgbClr val="0000FF"/>
                </a:solidFill>
                <a:effectLst>
                  <a:outerShdw blurRad="38100" dist="38100" dir="2700000" algn="tl">
                    <a:srgbClr val="C0C0C0"/>
                  </a:outerShdw>
                </a:effectLst>
                <a:latin typeface="Times New Roman" pitchFamily="18" charset="0"/>
                <a:ea typeface="바탕체" pitchFamily="17" charset="-127"/>
              </a:rPr>
              <a:t> </a:t>
            </a:r>
            <a:r>
              <a:rPr lang="en-US" altLang="ko-KR" sz="2400" dirty="0">
                <a:solidFill>
                  <a:srgbClr val="0000FF"/>
                </a:solidFill>
                <a:effectLst>
                  <a:outerShdw blurRad="38100" dist="38100" dir="2700000" algn="tl">
                    <a:srgbClr val="C0C0C0"/>
                  </a:outerShdw>
                </a:effectLst>
                <a:latin typeface="Times New Roman" pitchFamily="18" charset="0"/>
                <a:ea typeface="바탕체" pitchFamily="17" charset="-127"/>
              </a:rPr>
              <a:t>(2013):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growth of financial services since 1980 </a:t>
            </a:r>
            <a:r>
              <a:rPr lang="en-US" altLang="ko-KR" sz="2400" dirty="0">
                <a:effectLst>
                  <a:outerShdw blurRad="38100" dist="38100" dir="2700000" algn="tl">
                    <a:srgbClr val="C0C0C0"/>
                  </a:outerShdw>
                </a:effectLst>
                <a:latin typeface="Times New Roman" pitchFamily="18" charset="0"/>
                <a:ea typeface="바탕체" pitchFamily="17" charset="-127"/>
              </a:rPr>
              <a:t>accounted for more than a quarter of the growth of the services sector.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r>
              <a:rPr lang="en-US" altLang="ko-KR" sz="2400" dirty="0">
                <a:effectLst>
                  <a:outerShdw blurRad="38100" dist="38100" dir="2700000" algn="tl">
                    <a:srgbClr val="C0C0C0"/>
                  </a:outerShdw>
                </a:effectLst>
                <a:latin typeface="Times New Roman" pitchFamily="18" charset="0"/>
                <a:ea typeface="바탕체" pitchFamily="17" charset="-127"/>
              </a:rPr>
              <a:t>The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securities</a:t>
            </a:r>
            <a:r>
              <a:rPr lang="en-US" altLang="ko-KR" sz="2400" dirty="0">
                <a:effectLst>
                  <a:outerShdw blurRad="38100" dist="38100" dir="2700000" algn="tl">
                    <a:srgbClr val="C0C0C0"/>
                  </a:outerShdw>
                </a:effectLst>
                <a:latin typeface="Times New Roman" pitchFamily="18" charset="0"/>
                <a:ea typeface="바탕체" pitchFamily="17" charset="-127"/>
              </a:rPr>
              <a:t> and </a:t>
            </a:r>
            <a:r>
              <a:rPr lang="en-US" altLang="ko-KR" sz="2400" dirty="0">
                <a:solidFill>
                  <a:srgbClr val="3366FF"/>
                </a:solidFill>
                <a:effectLst>
                  <a:outerShdw blurRad="38100" dist="38100" dir="2700000" algn="tl">
                    <a:srgbClr val="C0C0C0"/>
                  </a:outerShdw>
                </a:effectLst>
                <a:latin typeface="Times New Roman" pitchFamily="18" charset="0"/>
                <a:ea typeface="바탕체" pitchFamily="17" charset="-127"/>
              </a:rPr>
              <a:t>credit intermediation </a:t>
            </a:r>
            <a:r>
              <a:rPr lang="en-US" altLang="ko-KR" sz="2400" dirty="0">
                <a:effectLst>
                  <a:outerShdw blurRad="38100" dist="38100" dir="2700000" algn="tl">
                    <a:srgbClr val="C0C0C0"/>
                  </a:outerShdw>
                </a:effectLst>
                <a:latin typeface="Times New Roman" pitchFamily="18" charset="0"/>
                <a:ea typeface="바탕체" pitchFamily="17" charset="-127"/>
              </a:rPr>
              <a:t>are responsible for the acceleration of financial sector growth since 1980; </a:t>
            </a:r>
            <a:r>
              <a:rPr lang="en-US" altLang="ko-KR" sz="2400" dirty="0">
                <a:solidFill>
                  <a:srgbClr val="00B050"/>
                </a:solidFill>
                <a:effectLst>
                  <a:outerShdw blurRad="38100" dist="38100" dir="2700000" algn="tl">
                    <a:srgbClr val="C0C0C0"/>
                  </a:outerShdw>
                </a:effectLst>
                <a:latin typeface="Times New Roman" pitchFamily="18" charset="0"/>
                <a:ea typeface="바탕체" pitchFamily="17" charset="-127"/>
              </a:rPr>
              <a:t>insurance</a:t>
            </a:r>
            <a:r>
              <a:rPr lang="en-US" altLang="ko-KR" sz="2400" dirty="0">
                <a:effectLst>
                  <a:outerShdw blurRad="38100" dist="38100" dir="2700000" algn="tl">
                    <a:srgbClr val="C0C0C0"/>
                  </a:outerShdw>
                </a:effectLst>
                <a:latin typeface="Times New Roman" pitchFamily="18" charset="0"/>
                <a:ea typeface="바탕체" pitchFamily="17" charset="-127"/>
              </a:rPr>
              <a:t>, by contrast, has grown at a steady pace since the 1940s. </a:t>
            </a: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a:p>
            <a:pPr>
              <a:lnSpc>
                <a:spcPct val="100000"/>
              </a:lnSpc>
              <a:buClr>
                <a:srgbClr val="9966FF"/>
              </a:buClr>
              <a:defRPr/>
            </a:pPr>
            <a:endParaRPr lang="en-US" altLang="ko-KR" sz="2400" dirty="0">
              <a:effectLst>
                <a:outerShdw blurRad="38100" dist="38100" dir="2700000" algn="tl">
                  <a:srgbClr val="C0C0C0"/>
                </a:outerShdw>
              </a:effectLst>
              <a:latin typeface="Times New Roman" pitchFamily="18" charset="0"/>
              <a:ea typeface="바탕체" pitchFamily="17" charset="-127"/>
            </a:endParaRPr>
          </a:p>
        </p:txBody>
      </p:sp>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sp>
        <p:nvSpPr>
          <p:cNvPr id="4" name="Line 3"/>
          <p:cNvSpPr>
            <a:spLocks noChangeShapeType="1"/>
          </p:cNvSpPr>
          <p:nvPr/>
        </p:nvSpPr>
        <p:spPr bwMode="auto">
          <a:xfrm flipV="1">
            <a:off x="467544" y="1268760"/>
            <a:ext cx="7993062" cy="0"/>
          </a:xfrm>
          <a:prstGeom prst="line">
            <a:avLst/>
          </a:prstGeom>
          <a:noFill/>
          <a:ln w="57150" cmpd="thinThick">
            <a:solidFill>
              <a:srgbClr val="00AE00"/>
            </a:solidFill>
            <a:round/>
            <a:headEnd/>
            <a:tailEnd/>
          </a:ln>
          <a:effec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ko-KR" altLang="en-US" sz="2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바탕체" pitchFamily="17" charset="-127"/>
              <a:ea typeface="바탕체" pitchFamily="17" charset="-127"/>
              <a:cs typeface="+mn-cs"/>
            </a:endParaRPr>
          </a:p>
        </p:txBody>
      </p:sp>
    </p:spTree>
    <p:extLst>
      <p:ext uri="{BB962C8B-B14F-4D97-AF65-F5344CB8AC3E}">
        <p14:creationId xmlns:p14="http://schemas.microsoft.com/office/powerpoint/2010/main" val="18016865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467544" y="188640"/>
            <a:ext cx="8352606" cy="504354"/>
          </a:xfrm>
          <a:prstGeom prst="rect">
            <a:avLst/>
          </a:prstGeom>
          <a:noFill/>
          <a:ln w="57150" cmpd="thinThick">
            <a:solidFill>
              <a:srgbClr val="FF9933"/>
            </a:solid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rPr>
              <a:t> The growth of finance</a:t>
            </a:r>
            <a:endParaRPr kumimoji="1" lang="ko-KR" altLang="en-US" sz="2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바탕체" pitchFamily="17" charset="-127"/>
              <a:cs typeface="+mn-cs"/>
            </a:endParaRPr>
          </a:p>
        </p:txBody>
      </p:sp>
      <p:pic>
        <p:nvPicPr>
          <p:cNvPr id="2" name="그림 1"/>
          <p:cNvPicPr>
            <a:picLocks noChangeAspect="1"/>
          </p:cNvPicPr>
          <p:nvPr/>
        </p:nvPicPr>
        <p:blipFill>
          <a:blip r:embed="rId2"/>
          <a:stretch>
            <a:fillRect/>
          </a:stretch>
        </p:blipFill>
        <p:spPr>
          <a:xfrm>
            <a:off x="467544" y="764704"/>
            <a:ext cx="7992888" cy="6010372"/>
          </a:xfrm>
          <a:prstGeom prst="rect">
            <a:avLst/>
          </a:prstGeom>
        </p:spPr>
      </p:pic>
    </p:spTree>
    <p:extLst>
      <p:ext uri="{BB962C8B-B14F-4D97-AF65-F5344CB8AC3E}">
        <p14:creationId xmlns:p14="http://schemas.microsoft.com/office/powerpoint/2010/main" val="1810932699"/>
      </p:ext>
    </p:extLst>
  </p:cSld>
  <p:clrMapOvr>
    <a:masterClrMapping/>
  </p:clrMapOvr>
  <p:transition>
    <p:wipe dir="r"/>
  </p:transition>
</p:sld>
</file>

<file path=ppt/theme/theme1.xml><?xml version="1.0" encoding="utf-8"?>
<a:theme xmlns:a="http://schemas.openxmlformats.org/drawingml/2006/main" name="lect0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01">
      <a:majorFont>
        <a:latin typeface="Arial"/>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spAutoFit/>
      </a:bodyPr>
      <a:lstStyle>
        <a:defPPr marL="0" marR="0" indent="0" algn="l" defTabSz="914400" rtl="0" eaLnBrk="0" fontAlgn="base" latinLnBrk="0" hangingPunct="0">
          <a:lnSpc>
            <a:spcPct val="100000"/>
          </a:lnSpc>
          <a:spcBef>
            <a:spcPct val="3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바탕체" pitchFamily="17" charset="-127"/>
            <a:ea typeface="바탕체" pitchFamily="17" charset="-127"/>
          </a:defRPr>
        </a:defPPr>
      </a:lstStyle>
    </a:lnDef>
  </a:objectDefaults>
  <a:extraClrSchemeLst>
    <a:extraClrScheme>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ct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Ganesh:econ120:1998:lect01.ppt</Template>
  <TotalTime>48460</TotalTime>
  <Pages>13</Pages>
  <Words>3977</Words>
  <Application>Microsoft Office PowerPoint</Application>
  <PresentationFormat>화면 슬라이드 쇼(4:3)</PresentationFormat>
  <Paragraphs>208</Paragraphs>
  <Slides>48</Slides>
  <Notes>6</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48</vt:i4>
      </vt:variant>
    </vt:vector>
  </HeadingPairs>
  <TitlesOfParts>
    <vt:vector size="57" baseType="lpstr">
      <vt:lpstr>굴림</vt:lpstr>
      <vt:lpstr>맑은 고딕</vt:lpstr>
      <vt:lpstr>바탕체</vt:lpstr>
      <vt:lpstr>함초롬바탕</vt:lpstr>
      <vt:lpstr>Arial</vt:lpstr>
      <vt:lpstr>Symbol</vt:lpstr>
      <vt:lpstr>Times New Roman</vt:lpstr>
      <vt:lpstr>Wingdings</vt:lpstr>
      <vt:lpstr>lect01</vt:lpstr>
      <vt:lpstr>빅테크(BigTech)와 금융   김영식 (서울대 경제학부)</vt:lpstr>
      <vt:lpstr>PowerPoint 프레젠테이션</vt:lpstr>
      <vt:lpstr>0. 금융발전과 경제 1. 빅테크의 금융산업 진출배경    (1) 은행산업 진입규제 완화 및 금융 디지털화      (2) 빅테크의 DNA 순환 사업모델  2. 빅테크와 기존 금융기관의 차이점      (1) 자체 디지털 플랫폼 기반의 금융서비스        (2) 유리한 진입 형태 선택 가능  3. 빅테크의 사업모델 관련 리스크       (1) 신용 제공 관련 리스크          (2) 경제력 집중 문제       (3) 사용자 데이터 관리 및 보안 문제 4. 빅테크의 Stable Coin 발행 관련 리스크      (1) 화폐주권 위협 가능성          (2) 실물〮금융부문의 충격 증폭 가능성        (3) 준비자산 미보유 가능성</vt:lpstr>
      <vt:lpstr>PowerPoint 프레젠테이션</vt:lpstr>
      <vt:lpstr>PowerPoint 프레젠테이션</vt:lpstr>
      <vt:lpstr>PowerPoint 프레젠테이션</vt:lpstr>
      <vt:lpstr>0. 금융발전과 경제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빅테크의 금융산업 진출배경    (1) 은행산업 진입규제 완화 및 금융 디지털화      (2) 빅테크의 DNA 순환 사업모델  2. 빅테크와 기존 금융기관의 차이점      (1) 자체 디지털 플랫폼 기반의 금융서비스        (2) 유리한 진입 형태 선택 가능  3. 빅테크의 사업모델 관련 리스크       (1) 신용 제공 관련 리스크          (2) 경제력 집중 문제       (3) 사용자 데이터 관리 및 보안 문제 4. 빅테크의 Stable Coin 발행 관련 리스크      (1) 화폐주권 위협 가능성          (2) 실물〮금융부문의 충격 증폭 가능성        (3) 준비자산 미보유 가능성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빅테크의 금융산업 진출배경    (1) 은행산업 진입규제 완화 및 금융 디지털화      (2) 빅테크의 DNA 순환 사업모델  2. 빅테크와 기존 금융기관의 차이점      (1) 자체 디지털 플랫폼 기반의 금융서비스        (2) 유리한 진입 형태 선택 가능  3. 빅테크의 사업모델 관련 리스크       (1) 신용 제공 관련 리스크          (2) 경제력 집중 문제       (3) 사용자 데이터 관리 및 보안 문제 4. 빅테크의 Stable Coin 발행 관련 리스크      (1) 화폐주권 위협 가능성          (2) 실물〮금융부문의 충격 증폭 가능성        (3) 준비자산 미보유 가능성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빅테크의 금융산업 진출배경    (1) 은행산업 진입규제 완화 및 금융 디지털화      (2) 빅테크의 DNA 순환 사업모델  2. 빅테크와 기존 금융기관의 차이점      (1) 자체 디지털 플랫폼 기반의 금융서비스        (2) 유리한 진입 형태 선택 가능  3. 빅테크의 사업모델 관련 리스크       (1) 신용 제공 관련 리스크          (2) 경제력 집중 문제       (3) 사용자 데이터 관리 및 보안 문제 4. 빅테크의 Stable Coin 발행 관련 리스크      (1) 화폐주권 위협 가능성          (2) 실물〮금융부문의 충격 증폭 가능성        (3) 준비자산 미보유 가능성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빅테크의 금융산업 진출배경    (1) 은행산업 진입규제 완화 및 금융 디지털화      (2) 빅테크의 DNA 순환 사업모델  2. 빅테크와 기존 금융기관의 차이점      (1) 자체 디지털 플랫폼 기반의 금융서비스        (2) 유리한 진입 형태 선택 가능  3. 빅테크의 사업모델 관련 리스크       (1) 신용 제공 관련 리스크          (2) 경제력 집중 문제       (3) 사용자 데이터 관리 및 보안 문제 4. 빅테크의 Stable Coin 발행 관련 리스크      (1) 화폐주권 위협 가능성          (2) 실물〮금융부문의 충격 증폭 가능성        (3) 준비자산 미보유 가능성</vt:lpstr>
      <vt:lpstr>PowerPoint 프레젠테이션</vt:lpstr>
      <vt:lpstr>PowerPoint 프레젠테이션</vt:lpstr>
      <vt:lpstr>PowerPoint 프레젠테이션</vt:lpstr>
      <vt:lpstr>핀테크 신용 (FinTech Credit)   김영식 (서울대 경제학부) </vt:lpstr>
      <vt:lpstr>PowerPoint 프레젠테이션</vt:lpstr>
      <vt:lpstr>1. 시장구조  2. 사업모델     (1) 전통적 P2P대출 모델     (2) 공증(notary) 모델     (3) 수익보증 모델           (4) 대차대조표 모델     (5) 송장거래(invoice trading) 모델  3. 우리나라의 FinTech 신용     (1) 대출형 크라우드펀딩      (2) 인터텟전문은행  4. FinTech 신용의 필수적 역할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제14장</dc:title>
  <dc:creator>김영식</dc:creator>
  <cp:lastModifiedBy>User</cp:lastModifiedBy>
  <cp:revision>1774</cp:revision>
  <cp:lastPrinted>1998-07-23T13:44:48Z</cp:lastPrinted>
  <dcterms:created xsi:type="dcterms:W3CDTF">1998-07-23T11:44:49Z</dcterms:created>
  <dcterms:modified xsi:type="dcterms:W3CDTF">2022-05-03T08:47:01Z</dcterms:modified>
</cp:coreProperties>
</file>